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Default Extension="wmv" ContentType="video/x-ms-wm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omments/comment1.xml" ContentType="application/vnd.openxmlformats-officedocument.presentationml.comment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saveSubsetFonts="1" bookmarkIdSeed="2">
  <p:sldMasterIdLst>
    <p:sldMasterId id="2147483649" r:id="rId1"/>
  </p:sldMasterIdLst>
  <p:notesMasterIdLst>
    <p:notesMasterId r:id="rId16"/>
  </p:notesMasterIdLst>
  <p:handoutMasterIdLst>
    <p:handoutMasterId r:id="rId17"/>
  </p:handoutMasterIdLst>
  <p:sldIdLst>
    <p:sldId id="257" r:id="rId2"/>
    <p:sldId id="291" r:id="rId3"/>
    <p:sldId id="292" r:id="rId4"/>
    <p:sldId id="293" r:id="rId5"/>
    <p:sldId id="294" r:id="rId6"/>
    <p:sldId id="295" r:id="rId7"/>
    <p:sldId id="296" r:id="rId8"/>
    <p:sldId id="297" r:id="rId9"/>
    <p:sldId id="298" r:id="rId10"/>
    <p:sldId id="275" r:id="rId11"/>
    <p:sldId id="284" r:id="rId12"/>
    <p:sldId id="301" r:id="rId13"/>
    <p:sldId id="300" r:id="rId14"/>
    <p:sldId id="267" r:id="rId15"/>
  </p:sldIdLst>
  <p:sldSz cx="9144000" cy="6858000" type="screen4x3"/>
  <p:notesSz cx="9926638" cy="6797675"/>
  <p:defaultTextStyle>
    <a:defPPr>
      <a:defRPr lang="de-CH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pitchFamily="34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pitchFamily="34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pitchFamily="34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pitchFamily="34" charset="0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Grzesiek" initials="G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333333"/>
    <a:srgbClr val="A1C3E8"/>
    <a:srgbClr val="000000"/>
    <a:srgbClr val="4F8AC5"/>
    <a:srgbClr val="BED3EA"/>
    <a:srgbClr val="B3CC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541" autoAdjust="0"/>
    <p:restoredTop sz="81350" autoAdjust="0"/>
  </p:normalViewPr>
  <p:slideViewPr>
    <p:cSldViewPr>
      <p:cViewPr varScale="1">
        <p:scale>
          <a:sx n="57" d="100"/>
          <a:sy n="57" d="100"/>
        </p:scale>
        <p:origin x="-85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6" y="306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2" d="100"/>
          <a:sy n="82" d="100"/>
        </p:scale>
        <p:origin x="-3132" y="-96"/>
      </p:cViewPr>
      <p:guideLst>
        <p:guide orient="horz" pos="2141"/>
        <p:guide pos="3127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commentAuthors" Target="commentAuthors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2-11-12T15:57:28.940" idx="1">
    <p:pos x="6032" y="1553"/>
    <p:text>2Department for Visceral Surgery and Medicine, Inselspital, University Hospital and University of Bern, Switzerland
</p:text>
  </p:cm>
</p:cmLst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4301543" cy="339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5625095" y="0"/>
            <a:ext cx="4301543" cy="339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2355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6457791"/>
            <a:ext cx="4301543" cy="339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2355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5625095" y="6457791"/>
            <a:ext cx="4301543" cy="339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792C9054-84E0-419F-A424-7682BA4ADEEF}" type="slidenum">
              <a:rPr lang="de-CH"/>
              <a:pPr>
                <a:defRPr/>
              </a:pPr>
              <a:t>‹#›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57430873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4301543" cy="339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5625095" y="0"/>
            <a:ext cx="4301543" cy="339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1536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263900" y="509588"/>
            <a:ext cx="3398838" cy="25495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1323552" y="3228896"/>
            <a:ext cx="7279535" cy="30589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CH" noProof="0" smtClean="0"/>
              <a:t>Mastertextformat bearbeiten</a:t>
            </a:r>
          </a:p>
          <a:p>
            <a:pPr lvl="1"/>
            <a:r>
              <a:rPr lang="de-CH" noProof="0" smtClean="0"/>
              <a:t>Zweite Ebene</a:t>
            </a:r>
          </a:p>
          <a:p>
            <a:pPr lvl="2"/>
            <a:r>
              <a:rPr lang="de-CH" noProof="0" smtClean="0"/>
              <a:t>Dritte Ebene</a:t>
            </a:r>
          </a:p>
          <a:p>
            <a:pPr lvl="3"/>
            <a:r>
              <a:rPr lang="de-CH" noProof="0" smtClean="0"/>
              <a:t>Vierte Ebene</a:t>
            </a:r>
          </a:p>
          <a:p>
            <a:pPr lvl="4"/>
            <a:r>
              <a:rPr lang="de-CH" noProof="0" smtClean="0"/>
              <a:t>Fünfte Ebene</a:t>
            </a:r>
          </a:p>
        </p:txBody>
      </p:sp>
      <p:sp>
        <p:nvSpPr>
          <p:cNvPr id="615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6457791"/>
            <a:ext cx="4301543" cy="339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15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625095" y="6457791"/>
            <a:ext cx="4301543" cy="339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44EF44E-66E0-4074-BBF3-EDB901B57A5E}" type="slidenum">
              <a:rPr lang="de-CH"/>
              <a:pPr>
                <a:defRPr/>
              </a:pPr>
              <a:t>‹#›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81853771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fld id="{E993092B-42EC-48AA-AB03-DBED76526CFF}" type="slidenum">
              <a:rPr lang="de-CH" sz="1200" smtClean="0"/>
              <a:pPr/>
              <a:t>1</a:t>
            </a:fld>
            <a:endParaRPr lang="de-CH" sz="1200" smtClean="0"/>
          </a:p>
        </p:txBody>
      </p:sp>
      <p:sp>
        <p:nvSpPr>
          <p:cNvPr id="163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3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fld id="{4FE8A5D5-5BA7-4A65-92E1-BF4F012D3F53}" type="slidenum">
              <a:rPr lang="de-CH" sz="1200" smtClean="0"/>
              <a:pPr/>
              <a:t>12</a:t>
            </a:fld>
            <a:endParaRPr lang="de-CH" sz="1200" smtClean="0"/>
          </a:p>
        </p:txBody>
      </p:sp>
      <p:sp>
        <p:nvSpPr>
          <p:cNvPr id="184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43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 smtClean="0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0620589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fld id="{4FE8A5D5-5BA7-4A65-92E1-BF4F012D3F53}" type="slidenum">
              <a:rPr lang="de-CH" sz="1200" smtClean="0"/>
              <a:pPr/>
              <a:t>14</a:t>
            </a:fld>
            <a:endParaRPr lang="de-CH" sz="1200" smtClean="0"/>
          </a:p>
        </p:txBody>
      </p:sp>
      <p:sp>
        <p:nvSpPr>
          <p:cNvPr id="184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43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 dirty="0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fld id="{4FE8A5D5-5BA7-4A65-92E1-BF4F012D3F53}" type="slidenum">
              <a:rPr lang="de-CH" sz="1200" smtClean="0"/>
              <a:pPr/>
              <a:t>2</a:t>
            </a:fld>
            <a:endParaRPr lang="de-CH" sz="1200" smtClean="0"/>
          </a:p>
        </p:txBody>
      </p:sp>
      <p:sp>
        <p:nvSpPr>
          <p:cNvPr id="184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43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 smtClean="0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0153053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fld id="{4FE8A5D5-5BA7-4A65-92E1-BF4F012D3F53}" type="slidenum">
              <a:rPr lang="de-CH" sz="1200" smtClean="0"/>
              <a:pPr/>
              <a:t>3</a:t>
            </a:fld>
            <a:endParaRPr lang="de-CH" sz="1200" smtClean="0"/>
          </a:p>
        </p:txBody>
      </p:sp>
      <p:sp>
        <p:nvSpPr>
          <p:cNvPr id="184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43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 smtClean="0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823860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fld id="{4FE8A5D5-5BA7-4A65-92E1-BF4F012D3F53}" type="slidenum">
              <a:rPr lang="de-CH" sz="1200" smtClean="0"/>
              <a:pPr/>
              <a:t>4</a:t>
            </a:fld>
            <a:endParaRPr lang="de-CH" sz="1200" smtClean="0"/>
          </a:p>
        </p:txBody>
      </p:sp>
      <p:sp>
        <p:nvSpPr>
          <p:cNvPr id="184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43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 smtClean="0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1122926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fld id="{4FE8A5D5-5BA7-4A65-92E1-BF4F012D3F53}" type="slidenum">
              <a:rPr lang="de-CH" sz="1200" smtClean="0"/>
              <a:pPr/>
              <a:t>5</a:t>
            </a:fld>
            <a:endParaRPr lang="de-CH" sz="1200" smtClean="0"/>
          </a:p>
        </p:txBody>
      </p:sp>
      <p:sp>
        <p:nvSpPr>
          <p:cNvPr id="184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43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 smtClean="0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4467544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fld id="{4FE8A5D5-5BA7-4A65-92E1-BF4F012D3F53}" type="slidenum">
              <a:rPr lang="de-CH" sz="1200" smtClean="0"/>
              <a:pPr/>
              <a:t>6</a:t>
            </a:fld>
            <a:endParaRPr lang="de-CH" sz="1200" smtClean="0"/>
          </a:p>
        </p:txBody>
      </p:sp>
      <p:sp>
        <p:nvSpPr>
          <p:cNvPr id="184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43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 smtClean="0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979439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fld id="{4FE8A5D5-5BA7-4A65-92E1-BF4F012D3F53}" type="slidenum">
              <a:rPr lang="de-CH" sz="1200" smtClean="0"/>
              <a:pPr/>
              <a:t>7</a:t>
            </a:fld>
            <a:endParaRPr lang="de-CH" sz="1200" smtClean="0"/>
          </a:p>
        </p:txBody>
      </p:sp>
      <p:sp>
        <p:nvSpPr>
          <p:cNvPr id="184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43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 smtClean="0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6041487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fld id="{4FE8A5D5-5BA7-4A65-92E1-BF4F012D3F53}" type="slidenum">
              <a:rPr lang="de-CH" sz="1200" smtClean="0"/>
              <a:pPr/>
              <a:t>8</a:t>
            </a:fld>
            <a:endParaRPr lang="de-CH" sz="1200" smtClean="0"/>
          </a:p>
        </p:txBody>
      </p:sp>
      <p:sp>
        <p:nvSpPr>
          <p:cNvPr id="184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43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 smtClean="0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0358550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fld id="{4FE8A5D5-5BA7-4A65-92E1-BF4F012D3F53}" type="slidenum">
              <a:rPr lang="de-CH" sz="1200" smtClean="0"/>
              <a:pPr/>
              <a:t>11</a:t>
            </a:fld>
            <a:endParaRPr lang="de-CH" sz="1200" smtClean="0"/>
          </a:p>
        </p:txBody>
      </p:sp>
      <p:sp>
        <p:nvSpPr>
          <p:cNvPr id="184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43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jpeg"/><Relationship Id="rId5" Type="http://schemas.openxmlformats.org/officeDocument/2006/relationships/image" Target="../media/image4.jpg"/><Relationship Id="rId4" Type="http://schemas.openxmlformats.org/officeDocument/2006/relationships/image" Target="../media/image3.jpe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 userDrawn="1"/>
        </p:nvSpPr>
        <p:spPr bwMode="auto">
          <a:xfrm>
            <a:off x="6948264" y="58736"/>
            <a:ext cx="2125375" cy="6754639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pic>
        <p:nvPicPr>
          <p:cNvPr id="7" name="Picture 12" descr="ARTORG_16pt_rgb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7180" y="188640"/>
            <a:ext cx="1479550" cy="1241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5" name="Rectangle 5"/>
          <p:cNvSpPr>
            <a:spLocks noGrp="1" noChangeArrowheads="1"/>
          </p:cNvSpPr>
          <p:nvPr>
            <p:ph type="ctrTitle"/>
          </p:nvPr>
        </p:nvSpPr>
        <p:spPr>
          <a:xfrm>
            <a:off x="539750" y="1654175"/>
            <a:ext cx="6621463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de-CH" dirty="0"/>
          </a:p>
        </p:txBody>
      </p:sp>
      <p:sp>
        <p:nvSpPr>
          <p:cNvPr id="5126" name="Rectangle 6"/>
          <p:cNvSpPr>
            <a:spLocks noGrp="1" noChangeArrowheads="1"/>
          </p:cNvSpPr>
          <p:nvPr>
            <p:ph type="subTitle" idx="1"/>
          </p:nvPr>
        </p:nvSpPr>
        <p:spPr>
          <a:xfrm>
            <a:off x="539750" y="3022600"/>
            <a:ext cx="6621463" cy="1752600"/>
          </a:xfrm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r>
              <a:rPr lang="en-US" smtClean="0"/>
              <a:t>Click to edit Master subtitle style</a:t>
            </a:r>
            <a:endParaRPr lang="de-CH" dirty="0"/>
          </a:p>
        </p:txBody>
      </p:sp>
      <p:sp>
        <p:nvSpPr>
          <p:cNvPr id="9" name="Rectangle 8"/>
          <p:cNvSpPr>
            <a:spLocks noGrp="1" noChangeArrowheads="1"/>
          </p:cNvSpPr>
          <p:nvPr>
            <p:ph type="dt" sz="half" idx="10"/>
          </p:nvPr>
        </p:nvSpPr>
        <p:spPr>
          <a:xfrm>
            <a:off x="539750" y="6548438"/>
            <a:ext cx="2889250" cy="252412"/>
          </a:xfrm>
        </p:spPr>
        <p:txBody>
          <a:bodyPr wrap="none"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F6C665DA-BD2A-4D6A-9DC9-E453D70E5A8D}" type="datetime4">
              <a:rPr lang="de-CH" smtClean="0"/>
              <a:t>5. September 2013</a:t>
            </a:fld>
            <a:endParaRPr lang="de-CH" dirty="0"/>
          </a:p>
        </p:txBody>
      </p:sp>
      <p:sp>
        <p:nvSpPr>
          <p:cNvPr id="11" name="Rectangle 10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743950" y="6548438"/>
            <a:ext cx="360363" cy="2159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F8107F-6E2A-45F3-93A1-A6025EEA48BD}" type="slidenum">
              <a:rPr lang="de-CH"/>
              <a:pPr>
                <a:defRPr/>
              </a:pPr>
              <a:t>‹#›</a:t>
            </a:fld>
            <a:endParaRPr lang="de-CH" sz="1400" dirty="0"/>
          </a:p>
        </p:txBody>
      </p: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62420" y="1909358"/>
            <a:ext cx="969070" cy="1009730"/>
          </a:xfrm>
          <a:prstGeom prst="rect">
            <a:avLst/>
          </a:prstGeom>
        </p:spPr>
      </p:pic>
      <p:sp>
        <p:nvSpPr>
          <p:cNvPr id="3" name="AutoShape 4" descr="http://upload.wikimedia.org/wikipedia/de/8/8d/Inselspital.svg"/>
          <p:cNvSpPr>
            <a:spLocks noChangeAspect="1" noChangeArrowheads="1"/>
          </p:cNvSpPr>
          <p:nvPr userDrawn="1"/>
        </p:nvSpPr>
        <p:spPr bwMode="auto">
          <a:xfrm>
            <a:off x="155575" y="-1355725"/>
            <a:ext cx="8382000" cy="2828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AutoShape 6" descr="http://upload.wikimedia.org/wikipedia/de/8/8d/Inselspital.svg"/>
          <p:cNvSpPr>
            <a:spLocks noChangeAspect="1" noChangeArrowheads="1"/>
          </p:cNvSpPr>
          <p:nvPr userDrawn="1"/>
        </p:nvSpPr>
        <p:spPr bwMode="auto">
          <a:xfrm>
            <a:off x="307975" y="-1203325"/>
            <a:ext cx="8382000" cy="2828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AutoShape 8" descr="http://upload.wikimedia.org/wikipedia/de/8/8d/Inselspital.svg"/>
          <p:cNvSpPr>
            <a:spLocks noChangeAspect="1" noChangeArrowheads="1"/>
          </p:cNvSpPr>
          <p:nvPr userDrawn="1"/>
        </p:nvSpPr>
        <p:spPr bwMode="auto">
          <a:xfrm>
            <a:off x="460375" y="-1050925"/>
            <a:ext cx="8382000" cy="2828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AutoShape 10" descr="http://upload.wikimedia.org/wikipedia/de/8/8d/Inselspital.svg"/>
          <p:cNvSpPr>
            <a:spLocks noChangeAspect="1" noChangeArrowheads="1"/>
          </p:cNvSpPr>
          <p:nvPr userDrawn="1"/>
        </p:nvSpPr>
        <p:spPr bwMode="auto">
          <a:xfrm>
            <a:off x="612775" y="-898525"/>
            <a:ext cx="8382000" cy="2828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9" name="Picture 2" descr="http://www.purchasing.gp/CompanyImages/1587/logo.jpg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79098" y="3419413"/>
            <a:ext cx="1335715" cy="6935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19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8257" y="4602767"/>
            <a:ext cx="1317396" cy="712689"/>
          </a:xfrm>
          <a:prstGeom prst="rect">
            <a:avLst/>
          </a:prstGeom>
        </p:spPr>
      </p:pic>
      <p:pic>
        <p:nvPicPr>
          <p:cNvPr id="21" name="Picture 12" descr="https://encrypted-tbn0.gstatic.com/images?q=tbn:ANd9GcT87se1f97xhArmvqzx1AymiSCwkvNDrnsf-GtTHhvA8lbStnc3"/>
          <p:cNvPicPr>
            <a:picLocks noChangeAspect="1" noChangeArrowheads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805264"/>
            <a:ext cx="1765335" cy="5720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Rectangle 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107950" y="179388"/>
            <a:ext cx="5832202" cy="252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</a:bodyPr>
          <a:lstStyle>
            <a:lvl1pPr>
              <a:defRPr sz="1000">
                <a:latin typeface="Arial" charset="0"/>
              </a:defRPr>
            </a:lvl1pPr>
          </a:lstStyle>
          <a:p>
            <a:pPr>
              <a:defRPr/>
            </a:pPr>
            <a:r>
              <a:rPr lang="en-US" dirty="0" smtClean="0"/>
              <a:t>Navigated intra-operative interstitial HDR-Brachytherapy (HDR-IOBT) and interventional radiology (IR)</a:t>
            </a:r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11653158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de-C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C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AE81B4-9DEC-4D56-A81A-5D8F01810EA3}" type="datetime4">
              <a:rPr lang="de-CH" smtClean="0"/>
              <a:t>5. September 2013</a:t>
            </a:fld>
            <a:endParaRPr lang="de-CH">
              <a:solidFill>
                <a:schemeClr val="tx1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B78201-626F-4CFE-A7A3-9D811D7C9DE1}" type="slidenum">
              <a:rPr lang="de-CH"/>
              <a:pPr>
                <a:defRPr/>
              </a:pPr>
              <a:t>‹#›</a:t>
            </a:fld>
            <a:endParaRPr lang="de-CH" sz="1400"/>
          </a:p>
        </p:txBody>
      </p:sp>
      <p:sp>
        <p:nvSpPr>
          <p:cNvPr id="7" name="Rectangle 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107950" y="179388"/>
            <a:ext cx="5832202" cy="252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</a:bodyPr>
          <a:lstStyle>
            <a:lvl1pPr>
              <a:defRPr sz="1000">
                <a:latin typeface="Arial" charset="0"/>
              </a:defRPr>
            </a:lvl1pPr>
          </a:lstStyle>
          <a:p>
            <a:pPr>
              <a:defRPr/>
            </a:pPr>
            <a:r>
              <a:rPr lang="en-US" dirty="0" smtClean="0"/>
              <a:t>Navigated intra-operative interstitial HDR-Brachytherapy (HDR-IOBT) and interventional radiology (IR)</a:t>
            </a:r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35631616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86538" y="647700"/>
            <a:ext cx="2014537" cy="550545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de-C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9750" y="647700"/>
            <a:ext cx="5894388" cy="550545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C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C773A2-187A-485F-82D2-57A147DECCB9}" type="datetime4">
              <a:rPr lang="de-CH" smtClean="0"/>
              <a:t>5. September 2013</a:t>
            </a:fld>
            <a:endParaRPr lang="de-CH">
              <a:solidFill>
                <a:schemeClr val="tx1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7DDDC6-CD62-4417-8A65-3631CA404195}" type="slidenum">
              <a:rPr lang="de-CH"/>
              <a:pPr>
                <a:defRPr/>
              </a:pPr>
              <a:t>‹#›</a:t>
            </a:fld>
            <a:endParaRPr lang="de-CH" sz="1400"/>
          </a:p>
        </p:txBody>
      </p:sp>
      <p:sp>
        <p:nvSpPr>
          <p:cNvPr id="7" name="Rectangle 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107950" y="179388"/>
            <a:ext cx="5832202" cy="252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</a:bodyPr>
          <a:lstStyle>
            <a:lvl1pPr>
              <a:defRPr sz="1000">
                <a:latin typeface="Arial" charset="0"/>
              </a:defRPr>
            </a:lvl1pPr>
          </a:lstStyle>
          <a:p>
            <a:pPr>
              <a:defRPr/>
            </a:pPr>
            <a:r>
              <a:rPr lang="en-US" dirty="0" smtClean="0"/>
              <a:t>Navigated intra-operative interstitial HDR-Brachytherapy (HDR-IOBT) and interventional radiology (IR)</a:t>
            </a:r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23608100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de-C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C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3F2BAA-0D62-40D6-BB2A-6308603305AE}" type="datetime4">
              <a:rPr lang="de-CH" smtClean="0"/>
              <a:t>5. September 2013</a:t>
            </a:fld>
            <a:endParaRPr lang="de-CH">
              <a:solidFill>
                <a:schemeClr val="tx1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13D907-EA37-4996-BE56-8DA0B64ACF8D}" type="slidenum">
              <a:rPr lang="de-CH"/>
              <a:pPr>
                <a:defRPr/>
              </a:pPr>
              <a:t>‹#›</a:t>
            </a:fld>
            <a:endParaRPr lang="de-CH" sz="1400"/>
          </a:p>
        </p:txBody>
      </p:sp>
      <p:sp>
        <p:nvSpPr>
          <p:cNvPr id="7" name="Rectangle 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107950" y="179388"/>
            <a:ext cx="5832202" cy="252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</a:bodyPr>
          <a:lstStyle>
            <a:lvl1pPr>
              <a:defRPr sz="1000">
                <a:latin typeface="Arial" charset="0"/>
              </a:defRPr>
            </a:lvl1pPr>
          </a:lstStyle>
          <a:p>
            <a:pPr>
              <a:defRPr/>
            </a:pPr>
            <a:r>
              <a:rPr lang="en-US" dirty="0" smtClean="0"/>
              <a:t>Navigated intra-operative interstitial HDR-Brachytherapy (HDR-IOBT) and interventional radiology (IR)</a:t>
            </a:r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34739332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de-C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E95A37-8C20-4F61-8A93-9B6E5D222451}" type="datetime4">
              <a:rPr lang="de-CH" smtClean="0"/>
              <a:t>5. September 2013</a:t>
            </a:fld>
            <a:endParaRPr lang="de-CH">
              <a:solidFill>
                <a:schemeClr val="tx1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0FE621-23A5-4316-BEDA-CC2FAE0B1356}" type="slidenum">
              <a:rPr lang="de-CH"/>
              <a:pPr>
                <a:defRPr/>
              </a:pPr>
              <a:t>‹#›</a:t>
            </a:fld>
            <a:endParaRPr lang="de-CH" sz="1400"/>
          </a:p>
        </p:txBody>
      </p:sp>
      <p:sp>
        <p:nvSpPr>
          <p:cNvPr id="7" name="Rectangle 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107950" y="179388"/>
            <a:ext cx="5832202" cy="252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</a:bodyPr>
          <a:lstStyle>
            <a:lvl1pPr>
              <a:defRPr sz="1000">
                <a:latin typeface="Arial" charset="0"/>
              </a:defRPr>
            </a:lvl1pPr>
          </a:lstStyle>
          <a:p>
            <a:pPr>
              <a:defRPr/>
            </a:pPr>
            <a:r>
              <a:rPr lang="en-US" dirty="0" smtClean="0"/>
              <a:t>Navigated intra-operative interstitial HDR-Brachytherapy (HDR-IOBT) and interventional radiology (IR)</a:t>
            </a:r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2729425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de-CH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39750" y="1654175"/>
            <a:ext cx="3954463" cy="44989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CH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6613" y="1654175"/>
            <a:ext cx="3954462" cy="44989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CH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A43CD6-6AEF-44F3-915B-106A8672BC16}" type="datetime4">
              <a:rPr lang="de-CH" smtClean="0"/>
              <a:t>5. September 2013</a:t>
            </a:fld>
            <a:endParaRPr lang="de-CH">
              <a:solidFill>
                <a:schemeClr val="tx1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DA5E74-B0DA-42F0-AB94-D363DA43F9E4}" type="slidenum">
              <a:rPr lang="de-CH"/>
              <a:pPr>
                <a:defRPr/>
              </a:pPr>
              <a:t>‹#›</a:t>
            </a:fld>
            <a:endParaRPr lang="de-CH" sz="1400"/>
          </a:p>
        </p:txBody>
      </p:sp>
      <p:sp>
        <p:nvSpPr>
          <p:cNvPr id="8" name="Rectangle 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107950" y="179388"/>
            <a:ext cx="5832202" cy="252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</a:bodyPr>
          <a:lstStyle>
            <a:lvl1pPr>
              <a:defRPr sz="1000">
                <a:latin typeface="Arial" charset="0"/>
              </a:defRPr>
            </a:lvl1pPr>
          </a:lstStyle>
          <a:p>
            <a:pPr>
              <a:defRPr/>
            </a:pPr>
            <a:r>
              <a:rPr lang="en-US" dirty="0" smtClean="0"/>
              <a:t>Navigated intra-operative interstitial HDR-Brachytherapy (HDR-IOBT) and interventional radiology (IR)</a:t>
            </a:r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31712378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de-C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CH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CH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E27662-3EE2-4DA9-9C3D-F268F1F14284}" type="datetime4">
              <a:rPr lang="de-CH" smtClean="0"/>
              <a:t>5. September 2013</a:t>
            </a:fld>
            <a:endParaRPr lang="de-CH">
              <a:solidFill>
                <a:schemeClr val="tx1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197E31-ECEC-46FB-A8DD-2855BA31BE5A}" type="slidenum">
              <a:rPr lang="de-CH"/>
              <a:pPr>
                <a:defRPr/>
              </a:pPr>
              <a:t>‹#›</a:t>
            </a:fld>
            <a:endParaRPr lang="de-CH" sz="1400"/>
          </a:p>
        </p:txBody>
      </p:sp>
      <p:sp>
        <p:nvSpPr>
          <p:cNvPr id="10" name="Rectangle 8"/>
          <p:cNvSpPr>
            <a:spLocks noGrp="1" noChangeArrowheads="1"/>
          </p:cNvSpPr>
          <p:nvPr>
            <p:ph type="ftr" sz="quarter" idx="13"/>
          </p:nvPr>
        </p:nvSpPr>
        <p:spPr bwMode="auto">
          <a:xfrm>
            <a:off x="107950" y="179388"/>
            <a:ext cx="5832202" cy="252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</a:bodyPr>
          <a:lstStyle>
            <a:lvl1pPr>
              <a:defRPr sz="1000">
                <a:latin typeface="Arial" charset="0"/>
              </a:defRPr>
            </a:lvl1pPr>
          </a:lstStyle>
          <a:p>
            <a:pPr>
              <a:defRPr/>
            </a:pPr>
            <a:r>
              <a:rPr lang="en-US" dirty="0" smtClean="0"/>
              <a:t>Navigated intra-operative interstitial HDR-Brachytherapy (HDR-IOBT) and interventional radiology (IR)</a:t>
            </a:r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4813445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de-CH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8FB1E7-5852-4D0A-B415-6D06995DBDAE}" type="datetime4">
              <a:rPr lang="de-CH" smtClean="0"/>
              <a:t>5. September 2013</a:t>
            </a:fld>
            <a:endParaRPr lang="de-CH">
              <a:solidFill>
                <a:schemeClr val="tx1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0EEBEF-1384-42E3-8AB6-AE0931137D39}" type="slidenum">
              <a:rPr lang="de-CH"/>
              <a:pPr>
                <a:defRPr/>
              </a:pPr>
              <a:t>‹#›</a:t>
            </a:fld>
            <a:endParaRPr lang="de-CH" sz="1400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107950" y="179388"/>
            <a:ext cx="5832202" cy="252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</a:bodyPr>
          <a:lstStyle>
            <a:lvl1pPr>
              <a:defRPr sz="1000">
                <a:latin typeface="Arial" charset="0"/>
              </a:defRPr>
            </a:lvl1pPr>
          </a:lstStyle>
          <a:p>
            <a:pPr>
              <a:defRPr/>
            </a:pPr>
            <a:r>
              <a:rPr lang="en-US" dirty="0" smtClean="0"/>
              <a:t>Navigated intra-operative interstitial HDR-Brachytherapy (HDR-IOBT) and interventional radiology (IR)</a:t>
            </a:r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6301099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54F10E-0C82-4966-94B4-A204068B99F3}" type="datetime4">
              <a:rPr lang="de-CH" smtClean="0"/>
              <a:t>5. September 2013</a:t>
            </a:fld>
            <a:endParaRPr lang="de-CH">
              <a:solidFill>
                <a:schemeClr val="tx1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F09202-1395-47FB-813F-AE7AA0138A55}" type="slidenum">
              <a:rPr lang="de-CH"/>
              <a:pPr>
                <a:defRPr/>
              </a:pPr>
              <a:t>‹#›</a:t>
            </a:fld>
            <a:endParaRPr lang="de-CH" sz="1400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107950" y="179388"/>
            <a:ext cx="5832202" cy="252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</a:bodyPr>
          <a:lstStyle>
            <a:lvl1pPr>
              <a:defRPr sz="1000">
                <a:latin typeface="Arial" charset="0"/>
              </a:defRPr>
            </a:lvl1pPr>
          </a:lstStyle>
          <a:p>
            <a:pPr>
              <a:defRPr/>
            </a:pPr>
            <a:r>
              <a:rPr lang="en-US" dirty="0" smtClean="0"/>
              <a:t>Navigated intra-operative interstitial HDR-Brachytherapy (HDR-IOBT) and interventional radiology (IR)</a:t>
            </a:r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42421035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de-C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C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26E1F4-5128-416B-8BEE-7805889260B5}" type="datetime4">
              <a:rPr lang="de-CH" smtClean="0"/>
              <a:t>5. September 2013</a:t>
            </a:fld>
            <a:endParaRPr lang="de-CH">
              <a:solidFill>
                <a:schemeClr val="tx1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B9E7AA-1E86-4CE8-9FC3-B83416633BB0}" type="slidenum">
              <a:rPr lang="de-CH"/>
              <a:pPr>
                <a:defRPr/>
              </a:pPr>
              <a:t>‹#›</a:t>
            </a:fld>
            <a:endParaRPr lang="de-CH" sz="1400"/>
          </a:p>
        </p:txBody>
      </p:sp>
      <p:sp>
        <p:nvSpPr>
          <p:cNvPr id="8" name="Rectangle 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107950" y="179388"/>
            <a:ext cx="5832202" cy="252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</a:bodyPr>
          <a:lstStyle>
            <a:lvl1pPr>
              <a:defRPr sz="1000">
                <a:latin typeface="Arial" charset="0"/>
              </a:defRPr>
            </a:lvl1pPr>
          </a:lstStyle>
          <a:p>
            <a:pPr>
              <a:defRPr/>
            </a:pPr>
            <a:r>
              <a:rPr lang="en-US" dirty="0" smtClean="0"/>
              <a:t>Navigated intra-operative interstitial HDR-Brachytherapy (HDR-IOBT) and interventional radiology (IR)</a:t>
            </a:r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36403157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de-CH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de-CH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12A162-A6AD-47F5-84FF-6B403F96CCDA}" type="datetime4">
              <a:rPr lang="de-CH" smtClean="0"/>
              <a:t>5. September 2013</a:t>
            </a:fld>
            <a:endParaRPr lang="de-CH">
              <a:solidFill>
                <a:schemeClr val="tx1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ED25E4-2F11-44D4-B360-48E86092230D}" type="slidenum">
              <a:rPr lang="de-CH"/>
              <a:pPr>
                <a:defRPr/>
              </a:pPr>
              <a:t>‹#›</a:t>
            </a:fld>
            <a:endParaRPr lang="de-CH" sz="1400"/>
          </a:p>
        </p:txBody>
      </p:sp>
      <p:sp>
        <p:nvSpPr>
          <p:cNvPr id="8" name="Rectangle 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107950" y="179388"/>
            <a:ext cx="5832202" cy="252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</a:bodyPr>
          <a:lstStyle>
            <a:lvl1pPr>
              <a:defRPr sz="1000">
                <a:latin typeface="Arial" charset="0"/>
              </a:defRPr>
            </a:lvl1pPr>
          </a:lstStyle>
          <a:p>
            <a:pPr>
              <a:defRPr/>
            </a:pPr>
            <a:r>
              <a:rPr lang="en-US" dirty="0" smtClean="0"/>
              <a:t>Navigated intra-operative interstitial HDR-Brachytherapy (HDR-IOBT) and interventional radiology (IR)</a:t>
            </a:r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23390235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Rectangle 5"/>
          <p:cNvSpPr>
            <a:spLocks noGrp="1" noChangeArrowheads="1"/>
          </p:cNvSpPr>
          <p:nvPr>
            <p:ph type="title"/>
          </p:nvPr>
        </p:nvSpPr>
        <p:spPr bwMode="auto">
          <a:xfrm>
            <a:off x="539750" y="647700"/>
            <a:ext cx="6621463" cy="817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CH" dirty="0" smtClean="0"/>
              <a:t>Mastertitelformat bearbeiten</a:t>
            </a:r>
          </a:p>
        </p:txBody>
      </p:sp>
      <p:sp>
        <p:nvSpPr>
          <p:cNvPr id="1029" name="Rectangle 6"/>
          <p:cNvSpPr>
            <a:spLocks noGrp="1" noChangeArrowheads="1"/>
          </p:cNvSpPr>
          <p:nvPr>
            <p:ph type="body" idx="1"/>
          </p:nvPr>
        </p:nvSpPr>
        <p:spPr bwMode="auto">
          <a:xfrm>
            <a:off x="539750" y="1654175"/>
            <a:ext cx="8061325" cy="4498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CH" dirty="0" smtClean="0"/>
              <a:t>Mastertextformat bearbeiten</a:t>
            </a:r>
          </a:p>
          <a:p>
            <a:pPr lvl="1"/>
            <a:r>
              <a:rPr lang="de-CH" dirty="0" smtClean="0"/>
              <a:t>Zweite Ebene</a:t>
            </a:r>
          </a:p>
          <a:p>
            <a:pPr lvl="2"/>
            <a:r>
              <a:rPr lang="de-CH" dirty="0" smtClean="0"/>
              <a:t>Dritte Ebene</a:t>
            </a:r>
          </a:p>
          <a:p>
            <a:pPr lvl="3"/>
            <a:r>
              <a:rPr lang="de-CH" dirty="0" smtClean="0"/>
              <a:t>Vierte Ebene</a:t>
            </a:r>
          </a:p>
          <a:p>
            <a:pPr lvl="4"/>
            <a:r>
              <a:rPr lang="de-CH" dirty="0" smtClean="0"/>
              <a:t>Fünfte Ebene</a:t>
            </a:r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539750" y="6548438"/>
            <a:ext cx="3811588" cy="179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000000"/>
                </a:solidFill>
                <a:latin typeface="Arial" charset="0"/>
              </a:defRPr>
            </a:lvl1pPr>
          </a:lstStyle>
          <a:p>
            <a:pPr>
              <a:defRPr/>
            </a:pPr>
            <a:fld id="{FCA41C7E-2440-4BCB-A593-2E94485DA88D}" type="datetime4">
              <a:rPr lang="de-CH" smtClean="0"/>
              <a:t>5. September 2013</a:t>
            </a:fld>
            <a:endParaRPr lang="de-CH"/>
          </a:p>
        </p:txBody>
      </p:sp>
      <p:sp>
        <p:nvSpPr>
          <p:cNvPr id="3080" name="Rectangle 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107950" y="179388"/>
            <a:ext cx="5832202" cy="252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</a:bodyPr>
          <a:lstStyle>
            <a:lvl1pPr>
              <a:defRPr sz="1000">
                <a:latin typeface="Arial" charset="0"/>
              </a:defRPr>
            </a:lvl1pPr>
          </a:lstStyle>
          <a:p>
            <a:pPr>
              <a:defRPr/>
            </a:pPr>
            <a:r>
              <a:rPr lang="en-US" dirty="0" smtClean="0"/>
              <a:t>Navigated intra-operative interstitial HDR-Brachytherapy (HDR-IOBT) and interventional radiology (IR)</a:t>
            </a:r>
            <a:endParaRPr lang="de-CH" dirty="0"/>
          </a:p>
        </p:txBody>
      </p:sp>
      <p:sp>
        <p:nvSpPr>
          <p:cNvPr id="3081" name="Rectangle 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686800" y="6548438"/>
            <a:ext cx="360363" cy="179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7FB88B91-95DF-4059-AD42-AA9EA299C152}" type="slidenum">
              <a:rPr lang="de-CH"/>
              <a:pPr>
                <a:defRPr/>
              </a:pPr>
              <a:t>‹#›</a:t>
            </a:fld>
            <a:endParaRPr lang="de-CH" sz="1400"/>
          </a:p>
        </p:txBody>
      </p:sp>
      <p:pic>
        <p:nvPicPr>
          <p:cNvPr id="1033" name="Picture 11" descr="ARTORG_16pt_rgb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0288" y="107950"/>
            <a:ext cx="1479550" cy="1241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38" r:id="rId1"/>
    <p:sldLayoutId id="2147483739" r:id="rId2"/>
    <p:sldLayoutId id="2147483740" r:id="rId3"/>
    <p:sldLayoutId id="2147483741" r:id="rId4"/>
    <p:sldLayoutId id="2147483742" r:id="rId5"/>
    <p:sldLayoutId id="2147483743" r:id="rId6"/>
    <p:sldLayoutId id="2147483744" r:id="rId7"/>
    <p:sldLayoutId id="2147483745" r:id="rId8"/>
    <p:sldLayoutId id="2147483746" r:id="rId9"/>
    <p:sldLayoutId id="2147483747" r:id="rId10"/>
    <p:sldLayoutId id="2147483748" r:id="rId11"/>
  </p:sldLayoutIdLst>
  <p:timing>
    <p:tnLst>
      <p:par>
        <p:cTn id="1" dur="indefinite" restart="never" nodeType="tmRoot"/>
      </p:par>
    </p:tnLst>
  </p:timing>
  <p:hf hdr="0" dt="0"/>
  <p:txStyles>
    <p:titleStyle>
      <a:lvl1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600" b="1">
          <a:solidFill>
            <a:srgbClr val="333333"/>
          </a:solidFill>
          <a:latin typeface="+mj-lt"/>
          <a:ea typeface="+mj-ea"/>
          <a:cs typeface="+mj-cs"/>
        </a:defRPr>
      </a:lvl1pPr>
      <a:lvl2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600" b="1">
          <a:solidFill>
            <a:srgbClr val="333333"/>
          </a:solidFill>
          <a:latin typeface="Arial" charset="0"/>
        </a:defRPr>
      </a:lvl2pPr>
      <a:lvl3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600" b="1">
          <a:solidFill>
            <a:srgbClr val="333333"/>
          </a:solidFill>
          <a:latin typeface="Arial" charset="0"/>
        </a:defRPr>
      </a:lvl3pPr>
      <a:lvl4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600" b="1">
          <a:solidFill>
            <a:srgbClr val="333333"/>
          </a:solidFill>
          <a:latin typeface="Arial" charset="0"/>
        </a:defRPr>
      </a:lvl4pPr>
      <a:lvl5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600" b="1">
          <a:solidFill>
            <a:srgbClr val="333333"/>
          </a:solidFill>
          <a:latin typeface="Arial" charset="0"/>
        </a:defRPr>
      </a:lvl5pPr>
      <a:lvl6pPr marL="4572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600" b="1">
          <a:solidFill>
            <a:srgbClr val="333333"/>
          </a:solidFill>
          <a:latin typeface="Arial" charset="0"/>
        </a:defRPr>
      </a:lvl6pPr>
      <a:lvl7pPr marL="9144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600" b="1">
          <a:solidFill>
            <a:srgbClr val="333333"/>
          </a:solidFill>
          <a:latin typeface="Arial" charset="0"/>
        </a:defRPr>
      </a:lvl7pPr>
      <a:lvl8pPr marL="13716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600" b="1">
          <a:solidFill>
            <a:srgbClr val="333333"/>
          </a:solidFill>
          <a:latin typeface="Arial" charset="0"/>
        </a:defRPr>
      </a:lvl8pPr>
      <a:lvl9pPr marL="18288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600" b="1">
          <a:solidFill>
            <a:srgbClr val="333333"/>
          </a:solidFill>
          <a:latin typeface="Arial" charset="0"/>
        </a:defRPr>
      </a:lvl9pPr>
    </p:titleStyle>
    <p:bodyStyle>
      <a:lvl1pPr marL="419100" indent="-419100" algn="l" rtl="0" eaLnBrk="1" fontAlgn="base" hangingPunct="1">
        <a:lnSpc>
          <a:spcPct val="95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Arial" pitchFamily="34" charset="0"/>
        <a:buChar char="&gt;"/>
        <a:defRPr sz="2200">
          <a:solidFill>
            <a:srgbClr val="333333"/>
          </a:solidFill>
          <a:latin typeface="+mn-lt"/>
          <a:ea typeface="+mn-ea"/>
          <a:cs typeface="+mn-cs"/>
        </a:defRPr>
      </a:lvl1pPr>
      <a:lvl2pPr marL="838200" indent="-381000" algn="l" rtl="0" eaLnBrk="1" fontAlgn="base" hangingPunct="1">
        <a:lnSpc>
          <a:spcPct val="95000"/>
        </a:lnSpc>
        <a:spcBef>
          <a:spcPct val="20000"/>
        </a:spcBef>
        <a:spcAft>
          <a:spcPct val="0"/>
        </a:spcAft>
        <a:buFont typeface="Arial" pitchFamily="34" charset="0"/>
        <a:buChar char="—"/>
        <a:defRPr sz="2000">
          <a:solidFill>
            <a:srgbClr val="333333"/>
          </a:solidFill>
          <a:latin typeface="+mn-lt"/>
        </a:defRPr>
      </a:lvl2pPr>
      <a:lvl3pPr marL="1295400" indent="-381000" algn="l" rtl="0" eaLnBrk="1" fontAlgn="base" hangingPunct="1">
        <a:lnSpc>
          <a:spcPct val="95000"/>
        </a:lnSpc>
        <a:spcBef>
          <a:spcPct val="20000"/>
        </a:spcBef>
        <a:spcAft>
          <a:spcPct val="0"/>
        </a:spcAft>
        <a:buSzPct val="85000"/>
        <a:buFont typeface="Arial" pitchFamily="34" charset="0"/>
        <a:buChar char="–"/>
        <a:defRPr>
          <a:solidFill>
            <a:srgbClr val="333333"/>
          </a:solidFill>
          <a:latin typeface="+mn-lt"/>
        </a:defRPr>
      </a:lvl3pPr>
      <a:lvl4pPr marL="1714500" indent="-381000" algn="l" rtl="0" eaLnBrk="1" fontAlgn="base" hangingPunct="1">
        <a:lnSpc>
          <a:spcPct val="95000"/>
        </a:lnSpc>
        <a:spcBef>
          <a:spcPct val="20000"/>
        </a:spcBef>
        <a:spcAft>
          <a:spcPct val="0"/>
        </a:spcAft>
        <a:buSzPct val="85000"/>
        <a:buFont typeface="Arial" pitchFamily="34" charset="0"/>
        <a:buChar char="–"/>
        <a:defRPr>
          <a:solidFill>
            <a:srgbClr val="333333"/>
          </a:solidFill>
          <a:latin typeface="+mn-lt"/>
        </a:defRPr>
      </a:lvl4pPr>
      <a:lvl5pPr marL="2133600" indent="-381000" algn="l" rtl="0" eaLnBrk="1" fontAlgn="base" hangingPunct="1">
        <a:lnSpc>
          <a:spcPct val="95000"/>
        </a:lnSpc>
        <a:spcBef>
          <a:spcPct val="20000"/>
        </a:spcBef>
        <a:spcAft>
          <a:spcPct val="0"/>
        </a:spcAft>
        <a:buClr>
          <a:schemeClr val="tx1"/>
        </a:buClr>
        <a:buSzPct val="85000"/>
        <a:buFont typeface="Arial" pitchFamily="34" charset="0"/>
        <a:buChar char="–"/>
        <a:defRPr>
          <a:solidFill>
            <a:srgbClr val="333333"/>
          </a:solidFill>
          <a:latin typeface="+mn-lt"/>
        </a:defRPr>
      </a:lvl5pPr>
      <a:lvl6pPr marL="2590800" indent="-381000" algn="l" rtl="0" eaLnBrk="1" fontAlgn="base" hangingPunct="1">
        <a:lnSpc>
          <a:spcPct val="95000"/>
        </a:lnSpc>
        <a:spcBef>
          <a:spcPct val="20000"/>
        </a:spcBef>
        <a:spcAft>
          <a:spcPct val="0"/>
        </a:spcAft>
        <a:buClr>
          <a:schemeClr val="tx1"/>
        </a:buClr>
        <a:buSzPct val="85000"/>
        <a:buFont typeface="Arial" charset="0"/>
        <a:buChar char="–"/>
        <a:defRPr>
          <a:solidFill>
            <a:srgbClr val="333333"/>
          </a:solidFill>
          <a:latin typeface="+mn-lt"/>
        </a:defRPr>
      </a:lvl6pPr>
      <a:lvl7pPr marL="3048000" indent="-381000" algn="l" rtl="0" eaLnBrk="1" fontAlgn="base" hangingPunct="1">
        <a:lnSpc>
          <a:spcPct val="95000"/>
        </a:lnSpc>
        <a:spcBef>
          <a:spcPct val="20000"/>
        </a:spcBef>
        <a:spcAft>
          <a:spcPct val="0"/>
        </a:spcAft>
        <a:buClr>
          <a:schemeClr val="tx1"/>
        </a:buClr>
        <a:buSzPct val="85000"/>
        <a:buFont typeface="Arial" charset="0"/>
        <a:buChar char="–"/>
        <a:defRPr>
          <a:solidFill>
            <a:srgbClr val="333333"/>
          </a:solidFill>
          <a:latin typeface="+mn-lt"/>
        </a:defRPr>
      </a:lvl7pPr>
      <a:lvl8pPr marL="3505200" indent="-381000" algn="l" rtl="0" eaLnBrk="1" fontAlgn="base" hangingPunct="1">
        <a:lnSpc>
          <a:spcPct val="95000"/>
        </a:lnSpc>
        <a:spcBef>
          <a:spcPct val="20000"/>
        </a:spcBef>
        <a:spcAft>
          <a:spcPct val="0"/>
        </a:spcAft>
        <a:buClr>
          <a:schemeClr val="tx1"/>
        </a:buClr>
        <a:buSzPct val="85000"/>
        <a:buFont typeface="Arial" charset="0"/>
        <a:buChar char="–"/>
        <a:defRPr>
          <a:solidFill>
            <a:srgbClr val="333333"/>
          </a:solidFill>
          <a:latin typeface="+mn-lt"/>
        </a:defRPr>
      </a:lvl8pPr>
      <a:lvl9pPr marL="3962400" indent="-381000" algn="l" rtl="0" eaLnBrk="1" fontAlgn="base" hangingPunct="1">
        <a:lnSpc>
          <a:spcPct val="95000"/>
        </a:lnSpc>
        <a:spcBef>
          <a:spcPct val="20000"/>
        </a:spcBef>
        <a:spcAft>
          <a:spcPct val="0"/>
        </a:spcAft>
        <a:buClr>
          <a:schemeClr val="tx1"/>
        </a:buClr>
        <a:buSzPct val="85000"/>
        <a:buFont typeface="Arial" charset="0"/>
        <a:buChar char="–"/>
        <a:defRPr>
          <a:solidFill>
            <a:srgbClr val="333333"/>
          </a:solidFill>
          <a:latin typeface="+mn-lt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comments" Target="../comments/comment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jpeg"/><Relationship Id="rId4" Type="http://schemas.openxmlformats.org/officeDocument/2006/relationships/image" Target="../media/image17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microsoft.com/office/2007/relationships/media" Target="../media/media3.wmv"/><Relationship Id="rId7" Type="http://schemas.openxmlformats.org/officeDocument/2006/relationships/image" Target="../media/image18.png"/><Relationship Id="rId2" Type="http://schemas.openxmlformats.org/officeDocument/2006/relationships/video" Target="../media/media2.wmv"/><Relationship Id="rId1" Type="http://schemas.microsoft.com/office/2007/relationships/media" Target="../media/media2.wmv"/><Relationship Id="rId6" Type="http://schemas.openxmlformats.org/officeDocument/2006/relationships/notesSlide" Target="../notesSlides/notesSlide10.xml"/><Relationship Id="rId5" Type="http://schemas.openxmlformats.org/officeDocument/2006/relationships/slideLayout" Target="../slideLayouts/slideLayout2.xml"/><Relationship Id="rId4" Type="http://schemas.openxmlformats.org/officeDocument/2006/relationships/video" Target="../media/media3.wmv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6" Type="http://schemas.openxmlformats.org/officeDocument/2006/relationships/image" Target="../media/image13.jpeg"/><Relationship Id="rId5" Type="http://schemas.openxmlformats.org/officeDocument/2006/relationships/image" Target="../media/image12.png"/><Relationship Id="rId4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23528" y="692696"/>
            <a:ext cx="6624736" cy="2736304"/>
          </a:xfrm>
        </p:spPr>
        <p:txBody>
          <a:bodyPr/>
          <a:lstStyle/>
          <a:p>
            <a:pPr>
              <a:defRPr/>
            </a:pPr>
            <a:r>
              <a:rPr lang="en-US" sz="3200" dirty="0" smtClean="0">
                <a:latin typeface="Century Gothic" pitchFamily="34" charset="0"/>
              </a:rPr>
              <a:t>Navigation System for </a:t>
            </a:r>
            <a:r>
              <a:rPr lang="en-US" sz="3200" dirty="0" smtClean="0">
                <a:latin typeface="Century Gothic" pitchFamily="34" charset="0"/>
              </a:rPr>
              <a:t>Interventional </a:t>
            </a:r>
            <a:r>
              <a:rPr lang="en-US" sz="3200" dirty="0">
                <a:latin typeface="Century Gothic" pitchFamily="34" charset="0"/>
              </a:rPr>
              <a:t>R</a:t>
            </a:r>
            <a:r>
              <a:rPr lang="en-US" sz="3200" dirty="0" smtClean="0">
                <a:latin typeface="Century Gothic" pitchFamily="34" charset="0"/>
              </a:rPr>
              <a:t>adiology </a:t>
            </a:r>
            <a:r>
              <a:rPr lang="en-US" sz="3200" dirty="0">
                <a:latin typeface="Century Gothic" pitchFamily="34" charset="0"/>
              </a:rPr>
              <a:t>(IR</a:t>
            </a:r>
            <a:r>
              <a:rPr lang="en-US" sz="3200" dirty="0" smtClean="0">
                <a:latin typeface="Century Gothic" pitchFamily="34" charset="0"/>
              </a:rPr>
              <a:t>)</a:t>
            </a:r>
            <a:br>
              <a:rPr lang="en-US" sz="3200" dirty="0" smtClean="0">
                <a:latin typeface="Century Gothic" pitchFamily="34" charset="0"/>
              </a:rPr>
            </a:br>
            <a:r>
              <a:rPr lang="en-US" sz="3200" dirty="0">
                <a:latin typeface="Century Gothic" pitchFamily="34" charset="0"/>
              </a:rPr>
              <a:t/>
            </a:r>
            <a:br>
              <a:rPr lang="en-US" sz="3200" dirty="0">
                <a:latin typeface="Century Gothic" pitchFamily="34" charset="0"/>
              </a:rPr>
            </a:br>
            <a:r>
              <a:rPr lang="en-US" sz="3200" b="0" dirty="0" smtClean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Summer School, Montpellier, 2013</a:t>
            </a:r>
            <a:endParaRPr lang="de-CH" sz="3200" dirty="0">
              <a:latin typeface="Century Gothic" pitchFamily="34" charset="0"/>
            </a:endParaRPr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467545" y="3501008"/>
            <a:ext cx="6480720" cy="3096344"/>
          </a:xfrm>
        </p:spPr>
        <p:txBody>
          <a:bodyPr/>
          <a:lstStyle/>
          <a:p>
            <a:pPr algn="ctr"/>
            <a:r>
              <a:rPr lang="en-US" sz="2400" b="1" noProof="0" dirty="0" err="1" smtClean="0">
                <a:latin typeface="Century Gothic" pitchFamily="34" charset="0"/>
              </a:rPr>
              <a:t>Grzegorz</a:t>
            </a:r>
            <a:r>
              <a:rPr lang="en-US" sz="2400" b="1" noProof="0" dirty="0" smtClean="0">
                <a:latin typeface="Century Gothic" pitchFamily="34" charset="0"/>
              </a:rPr>
              <a:t> </a:t>
            </a:r>
            <a:r>
              <a:rPr lang="en-US" sz="2400" b="1" noProof="0" dirty="0" err="1" smtClean="0">
                <a:latin typeface="Century Gothic" pitchFamily="34" charset="0"/>
              </a:rPr>
              <a:t>Toporek</a:t>
            </a:r>
            <a:r>
              <a:rPr lang="en-US" sz="2400" b="1" baseline="30000" dirty="0" smtClean="0">
                <a:latin typeface="Century Gothic" pitchFamily="34" charset="0"/>
              </a:rPr>
              <a:t>1</a:t>
            </a:r>
          </a:p>
          <a:p>
            <a:pPr algn="ctr"/>
            <a:endParaRPr lang="en-US" sz="2400" b="1" baseline="30000" dirty="0">
              <a:latin typeface="Century Gothic" pitchFamily="34" charset="0"/>
            </a:endParaRPr>
          </a:p>
          <a:p>
            <a:pPr algn="ctr"/>
            <a:endParaRPr lang="en-US" sz="2400" b="1" dirty="0" smtClean="0">
              <a:latin typeface="Century Gothic" pitchFamily="34" charset="0"/>
            </a:endParaRPr>
          </a:p>
          <a:p>
            <a:pPr algn="ctr"/>
            <a:r>
              <a:rPr lang="en-US" sz="2400" b="1" dirty="0" smtClean="0">
                <a:latin typeface="Century Gothic" pitchFamily="34" charset="0"/>
              </a:rPr>
              <a:t>Supervisor: Stefan Weber</a:t>
            </a:r>
            <a:r>
              <a:rPr lang="en-US" sz="2400" b="1" baseline="30000" dirty="0" smtClean="0">
                <a:latin typeface="Century Gothic" pitchFamily="34" charset="0"/>
              </a:rPr>
              <a:t>1</a:t>
            </a:r>
            <a:endParaRPr lang="en-US" sz="2400" b="1" baseline="30000" dirty="0">
              <a:latin typeface="Century Gothic" pitchFamily="34" charset="0"/>
            </a:endParaRPr>
          </a:p>
          <a:p>
            <a:pPr algn="ctr"/>
            <a:endParaRPr lang="en-US" sz="2400" b="1" baseline="30000" noProof="0" dirty="0" smtClean="0">
              <a:latin typeface="Century Gothic" pitchFamily="34" charset="0"/>
            </a:endParaRPr>
          </a:p>
          <a:p>
            <a:pPr lvl="0" eaLnBrk="0" hangingPunct="0">
              <a:lnSpc>
                <a:spcPct val="100000"/>
              </a:lnSpc>
              <a:spcBef>
                <a:spcPts val="864"/>
              </a:spcBef>
              <a:buClrTx/>
              <a:buSzTx/>
            </a:pPr>
            <a:r>
              <a:rPr lang="en-US" sz="2400" i="1" kern="1200" baseline="30000" dirty="0" smtClean="0">
                <a:latin typeface="Century Gothic" pitchFamily="34" charset="0"/>
              </a:rPr>
              <a:t>1</a:t>
            </a:r>
            <a:r>
              <a:rPr lang="en-US" sz="2400" i="1" kern="1200" dirty="0" smtClean="0">
                <a:latin typeface="Century Gothic" pitchFamily="34" charset="0"/>
              </a:rPr>
              <a:t>Image Guided Therapies</a:t>
            </a:r>
            <a:r>
              <a:rPr lang="en-US" sz="2400" i="1" kern="1200" dirty="0">
                <a:latin typeface="Century Gothic" pitchFamily="34" charset="0"/>
              </a:rPr>
              <a:t>, ARTORG Center for Biomedical Engineering Research, University of Bern, </a:t>
            </a:r>
            <a:r>
              <a:rPr lang="en-US" sz="2400" i="1" kern="1200" dirty="0" smtClean="0">
                <a:latin typeface="Century Gothic" pitchFamily="34" charset="0"/>
              </a:rPr>
              <a:t>Switzerland</a:t>
            </a:r>
            <a:endParaRPr lang="en-US" sz="2400" i="1" kern="1200" dirty="0">
              <a:latin typeface="Century Gothic" pitchFamily="34" charset="0"/>
            </a:endParaRPr>
          </a:p>
          <a:p>
            <a:pPr algn="ctr"/>
            <a:endParaRPr lang="en-US" sz="2400" b="1" baseline="30000" noProof="0" dirty="0" smtClean="0">
              <a:latin typeface="Century Gothic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 smtClean="0">
                <a:latin typeface="Century Gothic" pitchFamily="34" charset="0"/>
              </a:rPr>
              <a:t>Navigation system for interventional </a:t>
            </a:r>
            <a:r>
              <a:rPr lang="de-CH" dirty="0" smtClean="0">
                <a:latin typeface="Century Gothic" pitchFamily="34" charset="0"/>
              </a:rPr>
              <a:t>procedures</a:t>
            </a:r>
            <a:r>
              <a:rPr lang="de-CH" baseline="30000" dirty="0" smtClean="0">
                <a:latin typeface="Century Gothic" pitchFamily="34" charset="0"/>
              </a:rPr>
              <a:t>1, 2</a:t>
            </a:r>
            <a:endParaRPr lang="en-US" baseline="30000" dirty="0">
              <a:latin typeface="Century Gothic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013D907-EA37-4996-BE56-8DA0B64ACF8D}" type="slidenum">
              <a:rPr lang="de-CH" smtClean="0"/>
              <a:pPr>
                <a:defRPr/>
              </a:pPr>
              <a:t>10</a:t>
            </a:fld>
            <a:endParaRPr lang="de-CH" sz="1400"/>
          </a:p>
        </p:txBody>
      </p:sp>
      <p:sp>
        <p:nvSpPr>
          <p:cNvPr id="8" name="Rectangle 7"/>
          <p:cNvSpPr/>
          <p:nvPr/>
        </p:nvSpPr>
        <p:spPr>
          <a:xfrm>
            <a:off x="39256" y="6309320"/>
            <a:ext cx="713283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baseline="30000" dirty="0" smtClean="0"/>
              <a:t>1</a:t>
            </a:r>
            <a:r>
              <a:rPr lang="de-DE" sz="1200" dirty="0"/>
              <a:t> </a:t>
            </a:r>
            <a:r>
              <a:rPr lang="de-DE" sz="1200" dirty="0" smtClean="0"/>
              <a:t>T. </a:t>
            </a:r>
            <a:r>
              <a:rPr lang="en-US" sz="1200" dirty="0"/>
              <a:t>Oliveira-Santos</a:t>
            </a:r>
            <a:r>
              <a:rPr lang="de-DE" sz="1200" dirty="0" smtClean="0"/>
              <a:t>, </a:t>
            </a:r>
            <a:r>
              <a:rPr lang="en-US" sz="1200" i="1" dirty="0"/>
              <a:t>Computer aided </a:t>
            </a:r>
            <a:r>
              <a:rPr lang="en-US" sz="1200" i="1" dirty="0" smtClean="0"/>
              <a:t>surgery, </a:t>
            </a:r>
            <a:r>
              <a:rPr lang="en-US" sz="1200" dirty="0" smtClean="0"/>
              <a:t> </a:t>
            </a:r>
            <a:r>
              <a:rPr lang="en-US" sz="1200" dirty="0" smtClean="0"/>
              <a:t>2011</a:t>
            </a:r>
          </a:p>
          <a:p>
            <a:r>
              <a:rPr lang="en-US" sz="1200" dirty="0" smtClean="0"/>
              <a:t>2 </a:t>
            </a:r>
            <a:r>
              <a:rPr lang="en-US" sz="1200" dirty="0" err="1" smtClean="0"/>
              <a:t>Toporek</a:t>
            </a:r>
            <a:r>
              <a:rPr lang="en-US" sz="1200" dirty="0" smtClean="0"/>
              <a:t> et al. CVIR, 2013</a:t>
            </a:r>
            <a:endParaRPr lang="en-US" sz="1200" dirty="0" smtClean="0"/>
          </a:p>
        </p:txBody>
      </p:sp>
      <p:pic>
        <p:nvPicPr>
          <p:cNvPr id="9" name="Picture 8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1432" y="3076546"/>
            <a:ext cx="6148880" cy="3304782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Content Placeholder 2"/>
          <p:cNvSpPr txBox="1">
            <a:spLocks/>
          </p:cNvSpPr>
          <p:nvPr/>
        </p:nvSpPr>
        <p:spPr bwMode="auto">
          <a:xfrm>
            <a:off x="555012" y="1455712"/>
            <a:ext cx="8265460" cy="33414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419100" indent="-419100" algn="l" rtl="0" eaLnBrk="1" fontAlgn="base" hangingPunct="1">
              <a:lnSpc>
                <a:spcPct val="95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Arial" pitchFamily="34" charset="0"/>
              <a:buChar char="&gt;"/>
              <a:defRPr sz="2200">
                <a:solidFill>
                  <a:srgbClr val="333333"/>
                </a:solidFill>
                <a:latin typeface="+mn-lt"/>
                <a:ea typeface="+mn-ea"/>
                <a:cs typeface="+mn-cs"/>
              </a:defRPr>
            </a:lvl1pPr>
            <a:lvl2pPr marL="838200" indent="-381000" algn="l" rtl="0" eaLnBrk="1" fontAlgn="base" hangingPunct="1">
              <a:lnSpc>
                <a:spcPct val="95000"/>
              </a:lnSpc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—"/>
              <a:defRPr sz="2000">
                <a:solidFill>
                  <a:srgbClr val="333333"/>
                </a:solidFill>
                <a:latin typeface="+mn-lt"/>
              </a:defRPr>
            </a:lvl2pPr>
            <a:lvl3pPr marL="1295400" indent="-381000" algn="l" rtl="0" eaLnBrk="1" fontAlgn="base" hangingPunct="1">
              <a:lnSpc>
                <a:spcPct val="95000"/>
              </a:lnSpc>
              <a:spcBef>
                <a:spcPct val="20000"/>
              </a:spcBef>
              <a:spcAft>
                <a:spcPct val="0"/>
              </a:spcAft>
              <a:buSzPct val="85000"/>
              <a:buFont typeface="Arial" pitchFamily="34" charset="0"/>
              <a:buChar char="–"/>
              <a:defRPr>
                <a:solidFill>
                  <a:srgbClr val="333333"/>
                </a:solidFill>
                <a:latin typeface="+mn-lt"/>
              </a:defRPr>
            </a:lvl3pPr>
            <a:lvl4pPr marL="1714500" indent="-381000" algn="l" rtl="0" eaLnBrk="1" fontAlgn="base" hangingPunct="1">
              <a:lnSpc>
                <a:spcPct val="95000"/>
              </a:lnSpc>
              <a:spcBef>
                <a:spcPct val="20000"/>
              </a:spcBef>
              <a:spcAft>
                <a:spcPct val="0"/>
              </a:spcAft>
              <a:buSzPct val="85000"/>
              <a:buFont typeface="Arial" pitchFamily="34" charset="0"/>
              <a:buChar char="–"/>
              <a:defRPr>
                <a:solidFill>
                  <a:srgbClr val="333333"/>
                </a:solidFill>
                <a:latin typeface="+mn-lt"/>
              </a:defRPr>
            </a:lvl4pPr>
            <a:lvl5pPr marL="2133600" indent="-381000" algn="l" rtl="0" eaLnBrk="1" fontAlgn="base" hangingPunct="1">
              <a:lnSpc>
                <a:spcPct val="95000"/>
              </a:lnSpc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85000"/>
              <a:buFont typeface="Arial" pitchFamily="34" charset="0"/>
              <a:buChar char="–"/>
              <a:defRPr>
                <a:solidFill>
                  <a:srgbClr val="333333"/>
                </a:solidFill>
                <a:latin typeface="+mn-lt"/>
              </a:defRPr>
            </a:lvl5pPr>
            <a:lvl6pPr marL="2590800" indent="-381000" algn="l" rtl="0" eaLnBrk="1" fontAlgn="base" hangingPunct="1">
              <a:lnSpc>
                <a:spcPct val="95000"/>
              </a:lnSpc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85000"/>
              <a:buFont typeface="Arial" charset="0"/>
              <a:buChar char="–"/>
              <a:defRPr>
                <a:solidFill>
                  <a:srgbClr val="333333"/>
                </a:solidFill>
                <a:latin typeface="+mn-lt"/>
              </a:defRPr>
            </a:lvl6pPr>
            <a:lvl7pPr marL="3048000" indent="-381000" algn="l" rtl="0" eaLnBrk="1" fontAlgn="base" hangingPunct="1">
              <a:lnSpc>
                <a:spcPct val="95000"/>
              </a:lnSpc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85000"/>
              <a:buFont typeface="Arial" charset="0"/>
              <a:buChar char="–"/>
              <a:defRPr>
                <a:solidFill>
                  <a:srgbClr val="333333"/>
                </a:solidFill>
                <a:latin typeface="+mn-lt"/>
              </a:defRPr>
            </a:lvl7pPr>
            <a:lvl8pPr marL="3505200" indent="-381000" algn="l" rtl="0" eaLnBrk="1" fontAlgn="base" hangingPunct="1">
              <a:lnSpc>
                <a:spcPct val="95000"/>
              </a:lnSpc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85000"/>
              <a:buFont typeface="Arial" charset="0"/>
              <a:buChar char="–"/>
              <a:defRPr>
                <a:solidFill>
                  <a:srgbClr val="333333"/>
                </a:solidFill>
                <a:latin typeface="+mn-lt"/>
              </a:defRPr>
            </a:lvl8pPr>
            <a:lvl9pPr marL="3962400" indent="-381000" algn="l" rtl="0" eaLnBrk="1" fontAlgn="base" hangingPunct="1">
              <a:lnSpc>
                <a:spcPct val="95000"/>
              </a:lnSpc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85000"/>
              <a:buFont typeface="Arial" charset="0"/>
              <a:buChar char="–"/>
              <a:defRPr>
                <a:solidFill>
                  <a:srgbClr val="333333"/>
                </a:solidFill>
                <a:latin typeface="+mn-lt"/>
              </a:defRPr>
            </a:lvl9pPr>
          </a:lstStyle>
          <a:p>
            <a:pPr marL="0" indent="0">
              <a:buNone/>
            </a:pPr>
            <a:r>
              <a:rPr lang="de-CH" dirty="0" smtClean="0">
                <a:latin typeface="Century Gothic" pitchFamily="34" charset="0"/>
              </a:rPr>
              <a:t>Several Improvements:</a:t>
            </a:r>
          </a:p>
          <a:p>
            <a:r>
              <a:rPr lang="de-CH" dirty="0" smtClean="0">
                <a:latin typeface="Century Gothic" pitchFamily="34" charset="0"/>
              </a:rPr>
              <a:t>Integration of the aiming device</a:t>
            </a:r>
          </a:p>
          <a:p>
            <a:r>
              <a:rPr lang="de-CH" dirty="0" smtClean="0">
                <a:latin typeface="Century Gothic" pitchFamily="34" charset="0"/>
              </a:rPr>
              <a:t>Automatic patient-image registration</a:t>
            </a:r>
          </a:p>
          <a:p>
            <a:r>
              <a:rPr lang="de-CH" dirty="0" smtClean="0">
                <a:latin typeface="Century Gothic" pitchFamily="34" charset="0"/>
              </a:rPr>
              <a:t>Stabilization of the patient tracking with SM </a:t>
            </a:r>
          </a:p>
          <a:p>
            <a:r>
              <a:rPr lang="de-CH" dirty="0" smtClean="0">
                <a:latin typeface="Century Gothic" pitchFamily="34" charset="0"/>
              </a:rPr>
              <a:t>User-software interaction optimalization</a:t>
            </a:r>
            <a:endParaRPr lang="de-CH" baseline="30000" dirty="0" smtClean="0">
              <a:latin typeface="Century Gothic" pitchFamily="34" charset="0"/>
            </a:endParaRPr>
          </a:p>
        </p:txBody>
      </p:sp>
      <p:pic>
        <p:nvPicPr>
          <p:cNvPr id="1026" name="Picture 2" descr="aimingDeviceMarker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7168" y="2348880"/>
            <a:ext cx="4157407" cy="3211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445484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0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fld id="{CB02F75A-EA28-4359-8025-12125A796D65}" type="slidenum">
              <a:rPr lang="de-CH" sz="1200" smtClean="0"/>
              <a:pPr/>
              <a:t>11</a:t>
            </a:fld>
            <a:endParaRPr lang="de-CH" sz="1400" smtClean="0"/>
          </a:p>
        </p:txBody>
      </p:sp>
      <p:sp>
        <p:nvSpPr>
          <p:cNvPr id="1434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 smtClean="0">
                <a:latin typeface="Century Gothic" pitchFamily="34" charset="0"/>
              </a:rPr>
              <a:t>Clinical </a:t>
            </a:r>
            <a:r>
              <a:rPr lang="de-CH" dirty="0">
                <a:latin typeface="Century Gothic" pitchFamily="34" charset="0"/>
              </a:rPr>
              <a:t>trail </a:t>
            </a:r>
            <a:r>
              <a:rPr lang="de-CH" dirty="0" smtClean="0">
                <a:latin typeface="Century Gothic" pitchFamily="34" charset="0"/>
              </a:rPr>
              <a:t>(n = 20)</a:t>
            </a:r>
            <a:endParaRPr lang="en-GB" dirty="0">
              <a:latin typeface="Century Gothic" pitchFamily="34" charset="0"/>
            </a:endParaRPr>
          </a:p>
        </p:txBody>
      </p:sp>
      <p:sp>
        <p:nvSpPr>
          <p:cNvPr id="14342" name="Rectangle 5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sz="2000" noProof="0" dirty="0" smtClean="0">
              <a:latin typeface="Century Gothic" pitchFamily="34" charset="0"/>
            </a:endParaRPr>
          </a:p>
          <a:p>
            <a:endParaRPr lang="en-US" sz="2000" noProof="0" dirty="0">
              <a:latin typeface="Century Gothic" pitchFamily="34" charset="0"/>
            </a:endParaRPr>
          </a:p>
        </p:txBody>
      </p:sp>
      <p:sp>
        <p:nvSpPr>
          <p:cNvPr id="8" name="Rectangle 5"/>
          <p:cNvSpPr txBox="1">
            <a:spLocks noChangeArrowheads="1"/>
          </p:cNvSpPr>
          <p:nvPr/>
        </p:nvSpPr>
        <p:spPr bwMode="auto">
          <a:xfrm>
            <a:off x="365945" y="1556792"/>
            <a:ext cx="4761902" cy="6147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419100" indent="-419100" algn="l" rtl="0" fontAlgn="base">
              <a:lnSpc>
                <a:spcPct val="95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Arial" pitchFamily="34" charset="0"/>
              <a:buChar char="&gt;"/>
              <a:defRPr sz="2200">
                <a:solidFill>
                  <a:srgbClr val="333333"/>
                </a:solidFill>
                <a:latin typeface="+mn-lt"/>
                <a:ea typeface="+mn-ea"/>
                <a:cs typeface="+mn-cs"/>
              </a:defRPr>
            </a:lvl1pPr>
            <a:lvl2pPr marL="838200" indent="-381000" algn="l" rtl="0" fontAlgn="base">
              <a:lnSpc>
                <a:spcPct val="95000"/>
              </a:lnSpc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—"/>
              <a:defRPr sz="2000">
                <a:solidFill>
                  <a:srgbClr val="333333"/>
                </a:solidFill>
                <a:latin typeface="+mn-lt"/>
              </a:defRPr>
            </a:lvl2pPr>
            <a:lvl3pPr marL="1295400" indent="-381000" algn="l" rtl="0" fontAlgn="base">
              <a:lnSpc>
                <a:spcPct val="95000"/>
              </a:lnSpc>
              <a:spcBef>
                <a:spcPct val="20000"/>
              </a:spcBef>
              <a:spcAft>
                <a:spcPct val="0"/>
              </a:spcAft>
              <a:buSzPct val="85000"/>
              <a:buFont typeface="Arial" pitchFamily="34" charset="0"/>
              <a:buChar char="–"/>
              <a:defRPr>
                <a:solidFill>
                  <a:srgbClr val="333333"/>
                </a:solidFill>
                <a:latin typeface="+mn-lt"/>
              </a:defRPr>
            </a:lvl3pPr>
            <a:lvl4pPr marL="1714500" indent="-381000" algn="l" rtl="0" fontAlgn="base">
              <a:lnSpc>
                <a:spcPct val="95000"/>
              </a:lnSpc>
              <a:spcBef>
                <a:spcPct val="20000"/>
              </a:spcBef>
              <a:spcAft>
                <a:spcPct val="0"/>
              </a:spcAft>
              <a:buSzPct val="85000"/>
              <a:buFont typeface="Arial" pitchFamily="34" charset="0"/>
              <a:buChar char="–"/>
              <a:defRPr>
                <a:solidFill>
                  <a:srgbClr val="333333"/>
                </a:solidFill>
                <a:latin typeface="+mn-lt"/>
              </a:defRPr>
            </a:lvl4pPr>
            <a:lvl5pPr marL="2133600" indent="-381000" algn="l" rtl="0" fontAlgn="base">
              <a:lnSpc>
                <a:spcPct val="95000"/>
              </a:lnSpc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85000"/>
              <a:buFont typeface="Arial" pitchFamily="34" charset="0"/>
              <a:buChar char="–"/>
              <a:defRPr>
                <a:solidFill>
                  <a:srgbClr val="333333"/>
                </a:solidFill>
                <a:latin typeface="+mn-lt"/>
              </a:defRPr>
            </a:lvl5pPr>
            <a:lvl6pPr marL="2590800" indent="-381000" algn="l" rtl="0" eaLnBrk="1" fontAlgn="base" hangingPunct="1">
              <a:lnSpc>
                <a:spcPct val="95000"/>
              </a:lnSpc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85000"/>
              <a:buFont typeface="Arial" charset="0"/>
              <a:buChar char="–"/>
              <a:defRPr>
                <a:solidFill>
                  <a:srgbClr val="333333"/>
                </a:solidFill>
                <a:latin typeface="+mn-lt"/>
              </a:defRPr>
            </a:lvl6pPr>
            <a:lvl7pPr marL="3048000" indent="-381000" algn="l" rtl="0" eaLnBrk="1" fontAlgn="base" hangingPunct="1">
              <a:lnSpc>
                <a:spcPct val="95000"/>
              </a:lnSpc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85000"/>
              <a:buFont typeface="Arial" charset="0"/>
              <a:buChar char="–"/>
              <a:defRPr>
                <a:solidFill>
                  <a:srgbClr val="333333"/>
                </a:solidFill>
                <a:latin typeface="+mn-lt"/>
              </a:defRPr>
            </a:lvl7pPr>
            <a:lvl8pPr marL="3505200" indent="-381000" algn="l" rtl="0" eaLnBrk="1" fontAlgn="base" hangingPunct="1">
              <a:lnSpc>
                <a:spcPct val="95000"/>
              </a:lnSpc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85000"/>
              <a:buFont typeface="Arial" charset="0"/>
              <a:buChar char="–"/>
              <a:defRPr>
                <a:solidFill>
                  <a:srgbClr val="333333"/>
                </a:solidFill>
                <a:latin typeface="+mn-lt"/>
              </a:defRPr>
            </a:lvl8pPr>
            <a:lvl9pPr marL="3962400" indent="-381000" algn="l" rtl="0" eaLnBrk="1" fontAlgn="base" hangingPunct="1">
              <a:lnSpc>
                <a:spcPct val="95000"/>
              </a:lnSpc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85000"/>
              <a:buFont typeface="Arial" charset="0"/>
              <a:buChar char="–"/>
              <a:defRPr>
                <a:solidFill>
                  <a:srgbClr val="333333"/>
                </a:solidFill>
                <a:latin typeface="+mn-lt"/>
              </a:defRPr>
            </a:lvl9pPr>
          </a:lstStyle>
          <a:p>
            <a:r>
              <a:rPr lang="en-US" sz="2400" dirty="0" smtClean="0">
                <a:latin typeface="Century Gothic" pitchFamily="34" charset="0"/>
              </a:rPr>
              <a:t>Hypotheses</a:t>
            </a:r>
          </a:p>
          <a:p>
            <a:pPr lvl="1"/>
            <a:r>
              <a:rPr lang="en-US" dirty="0" smtClean="0">
                <a:latin typeface="Century Gothic" pitchFamily="34" charset="0"/>
              </a:rPr>
              <a:t>Navigated MWA + HFJV </a:t>
            </a:r>
            <a:endParaRPr lang="en-US" dirty="0" smtClean="0">
              <a:latin typeface="Century Gothic" pitchFamily="34" charset="0"/>
            </a:endParaRPr>
          </a:p>
          <a:p>
            <a:pPr lvl="0"/>
            <a:r>
              <a:rPr lang="en-US" sz="2400" dirty="0" smtClean="0">
                <a:latin typeface="Century Gothic" pitchFamily="34" charset="0"/>
              </a:rPr>
              <a:t>Materials</a:t>
            </a:r>
            <a:endParaRPr lang="en-US" sz="2400" dirty="0" smtClean="0">
              <a:latin typeface="Century Gothic" pitchFamily="34" charset="0"/>
            </a:endParaRPr>
          </a:p>
          <a:p>
            <a:pPr lvl="1"/>
            <a:r>
              <a:rPr lang="de-CH" dirty="0" smtClean="0">
                <a:latin typeface="Century Gothic" pitchFamily="34" charset="0"/>
              </a:rPr>
              <a:t>20 patients</a:t>
            </a:r>
          </a:p>
          <a:p>
            <a:pPr lvl="1"/>
            <a:r>
              <a:rPr lang="de-CH" dirty="0" smtClean="0">
                <a:latin typeface="Century Gothic" pitchFamily="34" charset="0"/>
              </a:rPr>
              <a:t>Aiming device </a:t>
            </a:r>
            <a:endParaRPr lang="en-US" dirty="0">
              <a:latin typeface="Century Gothic" pitchFamily="34" charset="0"/>
            </a:endParaRPr>
          </a:p>
          <a:p>
            <a:r>
              <a:rPr lang="en-US" dirty="0">
                <a:latin typeface="Century Gothic" pitchFamily="34" charset="0"/>
              </a:rPr>
              <a:t> </a:t>
            </a:r>
            <a:r>
              <a:rPr lang="en-US" sz="2400" dirty="0" smtClean="0">
                <a:latin typeface="Century Gothic" pitchFamily="34" charset="0"/>
              </a:rPr>
              <a:t>Methods</a:t>
            </a:r>
            <a:endParaRPr lang="en-US" dirty="0" smtClean="0">
              <a:latin typeface="Century Gothic" pitchFamily="34" charset="0"/>
            </a:endParaRPr>
          </a:p>
          <a:p>
            <a:pPr lvl="1"/>
            <a:r>
              <a:rPr lang="de-DE" dirty="0" smtClean="0">
                <a:latin typeface="Century Gothic" pitchFamily="34" charset="0"/>
              </a:rPr>
              <a:t>1-2</a:t>
            </a:r>
            <a:r>
              <a:rPr lang="de-CH" dirty="0" smtClean="0">
                <a:latin typeface="Century Gothic" pitchFamily="34" charset="0"/>
              </a:rPr>
              <a:t> </a:t>
            </a:r>
            <a:r>
              <a:rPr lang="de-CH" dirty="0" err="1" smtClean="0">
                <a:latin typeface="Century Gothic" pitchFamily="34" charset="0"/>
              </a:rPr>
              <a:t>needle</a:t>
            </a:r>
            <a:r>
              <a:rPr lang="de-CH" dirty="0" smtClean="0">
                <a:latin typeface="Century Gothic" pitchFamily="34" charset="0"/>
              </a:rPr>
              <a:t> </a:t>
            </a:r>
            <a:r>
              <a:rPr lang="de-CH" dirty="0" err="1" smtClean="0">
                <a:latin typeface="Century Gothic" pitchFamily="34" charset="0"/>
              </a:rPr>
              <a:t>placements</a:t>
            </a:r>
            <a:r>
              <a:rPr lang="de-CH" dirty="0" smtClean="0">
                <a:latin typeface="Century Gothic" pitchFamily="34" charset="0"/>
              </a:rPr>
              <a:t> in </a:t>
            </a:r>
            <a:r>
              <a:rPr lang="de-CH" dirty="0" err="1" smtClean="0">
                <a:latin typeface="Century Gothic" pitchFamily="34" charset="0"/>
              </a:rPr>
              <a:t>n</a:t>
            </a:r>
            <a:r>
              <a:rPr lang="de-CH" dirty="0" smtClean="0">
                <a:latin typeface="Century Gothic" pitchFamily="34" charset="0"/>
              </a:rPr>
              <a:t>=20 patients</a:t>
            </a:r>
          </a:p>
          <a:p>
            <a:r>
              <a:rPr lang="de-CH" dirty="0" smtClean="0">
                <a:latin typeface="Century Gothic" pitchFamily="34" charset="0"/>
              </a:rPr>
              <a:t>Endpoints</a:t>
            </a:r>
          </a:p>
          <a:p>
            <a:pPr lvl="1"/>
            <a:r>
              <a:rPr lang="de-CH" dirty="0" smtClean="0">
                <a:latin typeface="Century Gothic" pitchFamily="34" charset="0"/>
              </a:rPr>
              <a:t>Targeting accuarcy</a:t>
            </a:r>
          </a:p>
          <a:p>
            <a:pPr lvl="1"/>
            <a:r>
              <a:rPr lang="de-CH" dirty="0" smtClean="0">
                <a:latin typeface="Century Gothic" pitchFamily="34" charset="0"/>
              </a:rPr>
              <a:t>Time required for each step</a:t>
            </a:r>
          </a:p>
        </p:txBody>
      </p:sp>
      <p:pic>
        <p:nvPicPr>
          <p:cNvPr id="11266" name="Picture 2" descr="D:\_Experiments\2012-Percutaneous\2013-03-05-Stockholm-Patients-AimingDev-01\Pictures\IMG_236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03573" y="1583414"/>
            <a:ext cx="3228867" cy="2421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7" name="Picture 3" descr="D:\_Experiments\2012-Percutaneous\2013-03-05-Stockholm-Patients-AimingDev-01\Pictures\IMG_2400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0739" y="4166075"/>
            <a:ext cx="3241701" cy="24312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http://www.purchasing.gp/CompanyImages/1587/logo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359296"/>
            <a:ext cx="1728192" cy="9814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363467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0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fld id="{CB02F75A-EA28-4359-8025-12125A796D65}" type="slidenum">
              <a:rPr lang="de-CH" sz="1200" smtClean="0">
                <a:latin typeface="Century Gothic" panose="020B0502020202020204" pitchFamily="34" charset="0"/>
              </a:rPr>
              <a:pPr/>
              <a:t>12</a:t>
            </a:fld>
            <a:endParaRPr lang="de-CH" sz="1400" dirty="0" smtClean="0">
              <a:latin typeface="Century Gothic" panose="020B0502020202020204" pitchFamily="34" charset="0"/>
            </a:endParaRPr>
          </a:p>
        </p:txBody>
      </p:sp>
      <p:sp>
        <p:nvSpPr>
          <p:cNvPr id="14342" name="Rectangle 5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sz="2400" noProof="0" dirty="0" smtClean="0"/>
          </a:p>
          <a:p>
            <a:pPr marL="0" indent="0">
              <a:buNone/>
            </a:pPr>
            <a:endParaRPr lang="en-US" noProof="0" dirty="0" smtClean="0"/>
          </a:p>
          <a:p>
            <a:endParaRPr lang="en-US" noProof="0" dirty="0" smtClean="0"/>
          </a:p>
          <a:p>
            <a:endParaRPr lang="en-US" noProof="0" dirty="0" smtClean="0"/>
          </a:p>
          <a:p>
            <a:pPr lvl="1"/>
            <a:endParaRPr lang="en-US" sz="2000" noProof="0" dirty="0"/>
          </a:p>
        </p:txBody>
      </p:sp>
      <p:sp>
        <p:nvSpPr>
          <p:cNvPr id="7" name="Rectangle 5"/>
          <p:cNvSpPr txBox="1">
            <a:spLocks noChangeArrowheads="1"/>
          </p:cNvSpPr>
          <p:nvPr/>
        </p:nvSpPr>
        <p:spPr bwMode="auto">
          <a:xfrm>
            <a:off x="327144" y="1556792"/>
            <a:ext cx="8565336" cy="1234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419100" indent="-419100" algn="l" rtl="0" fontAlgn="base">
              <a:lnSpc>
                <a:spcPct val="95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Arial" pitchFamily="34" charset="0"/>
              <a:buChar char="&gt;"/>
              <a:defRPr sz="2200">
                <a:solidFill>
                  <a:srgbClr val="333333"/>
                </a:solidFill>
                <a:latin typeface="+mn-lt"/>
                <a:ea typeface="+mn-ea"/>
                <a:cs typeface="+mn-cs"/>
              </a:defRPr>
            </a:lvl1pPr>
            <a:lvl2pPr marL="838200" indent="-381000" algn="l" rtl="0" fontAlgn="base">
              <a:lnSpc>
                <a:spcPct val="95000"/>
              </a:lnSpc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—"/>
              <a:defRPr sz="2000">
                <a:solidFill>
                  <a:srgbClr val="333333"/>
                </a:solidFill>
                <a:latin typeface="+mn-lt"/>
              </a:defRPr>
            </a:lvl2pPr>
            <a:lvl3pPr marL="1295400" indent="-381000" algn="l" rtl="0" fontAlgn="base">
              <a:lnSpc>
                <a:spcPct val="95000"/>
              </a:lnSpc>
              <a:spcBef>
                <a:spcPct val="20000"/>
              </a:spcBef>
              <a:spcAft>
                <a:spcPct val="0"/>
              </a:spcAft>
              <a:buSzPct val="85000"/>
              <a:buFont typeface="Arial" pitchFamily="34" charset="0"/>
              <a:buChar char="–"/>
              <a:defRPr>
                <a:solidFill>
                  <a:srgbClr val="333333"/>
                </a:solidFill>
                <a:latin typeface="+mn-lt"/>
              </a:defRPr>
            </a:lvl3pPr>
            <a:lvl4pPr marL="1714500" indent="-381000" algn="l" rtl="0" fontAlgn="base">
              <a:lnSpc>
                <a:spcPct val="95000"/>
              </a:lnSpc>
              <a:spcBef>
                <a:spcPct val="20000"/>
              </a:spcBef>
              <a:spcAft>
                <a:spcPct val="0"/>
              </a:spcAft>
              <a:buSzPct val="85000"/>
              <a:buFont typeface="Arial" pitchFamily="34" charset="0"/>
              <a:buChar char="–"/>
              <a:defRPr>
                <a:solidFill>
                  <a:srgbClr val="333333"/>
                </a:solidFill>
                <a:latin typeface="+mn-lt"/>
              </a:defRPr>
            </a:lvl4pPr>
            <a:lvl5pPr marL="2133600" indent="-381000" algn="l" rtl="0" fontAlgn="base">
              <a:lnSpc>
                <a:spcPct val="95000"/>
              </a:lnSpc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85000"/>
              <a:buFont typeface="Arial" pitchFamily="34" charset="0"/>
              <a:buChar char="–"/>
              <a:defRPr>
                <a:solidFill>
                  <a:srgbClr val="333333"/>
                </a:solidFill>
                <a:latin typeface="+mn-lt"/>
              </a:defRPr>
            </a:lvl5pPr>
            <a:lvl6pPr marL="2590800" indent="-381000" algn="l" rtl="0" eaLnBrk="1" fontAlgn="base" hangingPunct="1">
              <a:lnSpc>
                <a:spcPct val="95000"/>
              </a:lnSpc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85000"/>
              <a:buFont typeface="Arial" charset="0"/>
              <a:buChar char="–"/>
              <a:defRPr>
                <a:solidFill>
                  <a:srgbClr val="333333"/>
                </a:solidFill>
                <a:latin typeface="+mn-lt"/>
              </a:defRPr>
            </a:lvl6pPr>
            <a:lvl7pPr marL="3048000" indent="-381000" algn="l" rtl="0" eaLnBrk="1" fontAlgn="base" hangingPunct="1">
              <a:lnSpc>
                <a:spcPct val="95000"/>
              </a:lnSpc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85000"/>
              <a:buFont typeface="Arial" charset="0"/>
              <a:buChar char="–"/>
              <a:defRPr>
                <a:solidFill>
                  <a:srgbClr val="333333"/>
                </a:solidFill>
                <a:latin typeface="+mn-lt"/>
              </a:defRPr>
            </a:lvl7pPr>
            <a:lvl8pPr marL="3505200" indent="-381000" algn="l" rtl="0" eaLnBrk="1" fontAlgn="base" hangingPunct="1">
              <a:lnSpc>
                <a:spcPct val="95000"/>
              </a:lnSpc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85000"/>
              <a:buFont typeface="Arial" charset="0"/>
              <a:buChar char="–"/>
              <a:defRPr>
                <a:solidFill>
                  <a:srgbClr val="333333"/>
                </a:solidFill>
                <a:latin typeface="+mn-lt"/>
              </a:defRPr>
            </a:lvl8pPr>
            <a:lvl9pPr marL="3962400" indent="-381000" algn="l" rtl="0" eaLnBrk="1" fontAlgn="base" hangingPunct="1">
              <a:lnSpc>
                <a:spcPct val="95000"/>
              </a:lnSpc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85000"/>
              <a:buFont typeface="Arial" charset="0"/>
              <a:buChar char="–"/>
              <a:defRPr>
                <a:solidFill>
                  <a:srgbClr val="333333"/>
                </a:solidFill>
                <a:latin typeface="+mn-lt"/>
              </a:defRPr>
            </a:lvl9pPr>
          </a:lstStyle>
          <a:p>
            <a:r>
              <a:rPr lang="en-US" sz="2400" dirty="0" smtClean="0">
                <a:latin typeface="Century Gothic" panose="020B0502020202020204" pitchFamily="34" charset="0"/>
              </a:rPr>
              <a:t>Providing the most rigid situation </a:t>
            </a:r>
            <a:r>
              <a:rPr lang="en-US" sz="2400" dirty="0">
                <a:latin typeface="Century Gothic" panose="020B0502020202020204" pitchFamily="34" charset="0"/>
              </a:rPr>
              <a:t>with </a:t>
            </a:r>
            <a:r>
              <a:rPr lang="en-US" sz="2400" dirty="0" smtClean="0">
                <a:latin typeface="Century Gothic" panose="020B0502020202020204" pitchFamily="34" charset="0"/>
              </a:rPr>
              <a:t>high </a:t>
            </a:r>
            <a:r>
              <a:rPr lang="en-US" sz="2400" dirty="0">
                <a:latin typeface="Century Gothic" panose="020B0502020202020204" pitchFamily="34" charset="0"/>
              </a:rPr>
              <a:t>frequency jet ventilation (HFJV)</a:t>
            </a:r>
          </a:p>
          <a:p>
            <a:endParaRPr lang="en-GB" dirty="0" smtClean="0">
              <a:latin typeface="Century Gothic" panose="020B0502020202020204" pitchFamily="34" charset="0"/>
            </a:endParaRPr>
          </a:p>
          <a:p>
            <a:endParaRPr lang="en-GB" dirty="0" smtClean="0">
              <a:latin typeface="Century Gothic" panose="020B0502020202020204" pitchFamily="34" charset="0"/>
            </a:endParaRPr>
          </a:p>
          <a:p>
            <a:pPr lvl="1"/>
            <a:endParaRPr lang="en-US" dirty="0">
              <a:latin typeface="Century Gothic" panose="020B0502020202020204" pitchFamily="34" charset="0"/>
            </a:endParaRPr>
          </a:p>
        </p:txBody>
      </p:sp>
      <p:pic>
        <p:nvPicPr>
          <p:cNvPr id="2" name="SV.wm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-540568" y="2461392"/>
            <a:ext cx="5688632" cy="3199856"/>
          </a:xfrm>
          <a:prstGeom prst="rect">
            <a:avLst/>
          </a:prstGeom>
        </p:spPr>
      </p:pic>
      <p:pic>
        <p:nvPicPr>
          <p:cNvPr id="3" name="HFJV.wmv">
            <a:hlinkClick r:id="" action="ppaction://media"/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4067944" y="2461392"/>
            <a:ext cx="5688632" cy="3199856"/>
          </a:xfrm>
          <a:prstGeom prst="rect">
            <a:avLst/>
          </a:prstGeom>
        </p:spPr>
      </p:pic>
      <p:sp>
        <p:nvSpPr>
          <p:cNvPr id="12" name="Rectangle 5"/>
          <p:cNvSpPr txBox="1">
            <a:spLocks noChangeArrowheads="1"/>
          </p:cNvSpPr>
          <p:nvPr/>
        </p:nvSpPr>
        <p:spPr bwMode="auto">
          <a:xfrm>
            <a:off x="827584" y="5805264"/>
            <a:ext cx="3723397" cy="617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419100" indent="-419100" algn="l" rtl="0" fontAlgn="base">
              <a:lnSpc>
                <a:spcPct val="95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Arial" pitchFamily="34" charset="0"/>
              <a:buChar char="&gt;"/>
              <a:defRPr sz="2200">
                <a:solidFill>
                  <a:srgbClr val="333333"/>
                </a:solidFill>
                <a:latin typeface="+mn-lt"/>
                <a:ea typeface="+mn-ea"/>
                <a:cs typeface="+mn-cs"/>
              </a:defRPr>
            </a:lvl1pPr>
            <a:lvl2pPr marL="838200" indent="-381000" algn="l" rtl="0" fontAlgn="base">
              <a:lnSpc>
                <a:spcPct val="95000"/>
              </a:lnSpc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—"/>
              <a:defRPr sz="2000">
                <a:solidFill>
                  <a:srgbClr val="333333"/>
                </a:solidFill>
                <a:latin typeface="+mn-lt"/>
              </a:defRPr>
            </a:lvl2pPr>
            <a:lvl3pPr marL="1295400" indent="-381000" algn="l" rtl="0" fontAlgn="base">
              <a:lnSpc>
                <a:spcPct val="95000"/>
              </a:lnSpc>
              <a:spcBef>
                <a:spcPct val="20000"/>
              </a:spcBef>
              <a:spcAft>
                <a:spcPct val="0"/>
              </a:spcAft>
              <a:buSzPct val="85000"/>
              <a:buFont typeface="Arial" pitchFamily="34" charset="0"/>
              <a:buChar char="–"/>
              <a:defRPr>
                <a:solidFill>
                  <a:srgbClr val="333333"/>
                </a:solidFill>
                <a:latin typeface="+mn-lt"/>
              </a:defRPr>
            </a:lvl3pPr>
            <a:lvl4pPr marL="1714500" indent="-381000" algn="l" rtl="0" fontAlgn="base">
              <a:lnSpc>
                <a:spcPct val="95000"/>
              </a:lnSpc>
              <a:spcBef>
                <a:spcPct val="20000"/>
              </a:spcBef>
              <a:spcAft>
                <a:spcPct val="0"/>
              </a:spcAft>
              <a:buSzPct val="85000"/>
              <a:buFont typeface="Arial" pitchFamily="34" charset="0"/>
              <a:buChar char="–"/>
              <a:defRPr>
                <a:solidFill>
                  <a:srgbClr val="333333"/>
                </a:solidFill>
                <a:latin typeface="+mn-lt"/>
              </a:defRPr>
            </a:lvl4pPr>
            <a:lvl5pPr marL="2133600" indent="-381000" algn="l" rtl="0" fontAlgn="base">
              <a:lnSpc>
                <a:spcPct val="95000"/>
              </a:lnSpc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85000"/>
              <a:buFont typeface="Arial" pitchFamily="34" charset="0"/>
              <a:buChar char="–"/>
              <a:defRPr>
                <a:solidFill>
                  <a:srgbClr val="333333"/>
                </a:solidFill>
                <a:latin typeface="+mn-lt"/>
              </a:defRPr>
            </a:lvl5pPr>
            <a:lvl6pPr marL="2590800" indent="-381000" algn="l" rtl="0" eaLnBrk="1" fontAlgn="base" hangingPunct="1">
              <a:lnSpc>
                <a:spcPct val="95000"/>
              </a:lnSpc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85000"/>
              <a:buFont typeface="Arial" charset="0"/>
              <a:buChar char="–"/>
              <a:defRPr>
                <a:solidFill>
                  <a:srgbClr val="333333"/>
                </a:solidFill>
                <a:latin typeface="+mn-lt"/>
              </a:defRPr>
            </a:lvl6pPr>
            <a:lvl7pPr marL="3048000" indent="-381000" algn="l" rtl="0" eaLnBrk="1" fontAlgn="base" hangingPunct="1">
              <a:lnSpc>
                <a:spcPct val="95000"/>
              </a:lnSpc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85000"/>
              <a:buFont typeface="Arial" charset="0"/>
              <a:buChar char="–"/>
              <a:defRPr>
                <a:solidFill>
                  <a:srgbClr val="333333"/>
                </a:solidFill>
                <a:latin typeface="+mn-lt"/>
              </a:defRPr>
            </a:lvl7pPr>
            <a:lvl8pPr marL="3505200" indent="-381000" algn="l" rtl="0" eaLnBrk="1" fontAlgn="base" hangingPunct="1">
              <a:lnSpc>
                <a:spcPct val="95000"/>
              </a:lnSpc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85000"/>
              <a:buFont typeface="Arial" charset="0"/>
              <a:buChar char="–"/>
              <a:defRPr>
                <a:solidFill>
                  <a:srgbClr val="333333"/>
                </a:solidFill>
                <a:latin typeface="+mn-lt"/>
              </a:defRPr>
            </a:lvl8pPr>
            <a:lvl9pPr marL="3962400" indent="-381000" algn="l" rtl="0" eaLnBrk="1" fontAlgn="base" hangingPunct="1">
              <a:lnSpc>
                <a:spcPct val="95000"/>
              </a:lnSpc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85000"/>
              <a:buFont typeface="Arial" charset="0"/>
              <a:buChar char="–"/>
              <a:defRPr>
                <a:solidFill>
                  <a:srgbClr val="333333"/>
                </a:solidFill>
                <a:latin typeface="+mn-lt"/>
              </a:defRPr>
            </a:lvl9pPr>
          </a:lstStyle>
          <a:p>
            <a:pPr marL="0" indent="0">
              <a:buNone/>
            </a:pPr>
            <a:r>
              <a:rPr lang="en-US" sz="2400" dirty="0" smtClean="0">
                <a:latin typeface="Century Gothic" panose="020B0502020202020204" pitchFamily="34" charset="0"/>
              </a:rPr>
              <a:t>Standard ventilation</a:t>
            </a:r>
            <a:endParaRPr lang="en-US" dirty="0">
              <a:latin typeface="Century Gothic" panose="020B0502020202020204" pitchFamily="34" charset="0"/>
            </a:endParaRPr>
          </a:p>
        </p:txBody>
      </p:sp>
      <p:sp>
        <p:nvSpPr>
          <p:cNvPr id="13" name="Rectangle 5"/>
          <p:cNvSpPr txBox="1">
            <a:spLocks noChangeArrowheads="1"/>
          </p:cNvSpPr>
          <p:nvPr/>
        </p:nvSpPr>
        <p:spPr bwMode="auto">
          <a:xfrm>
            <a:off x="6609243" y="5854902"/>
            <a:ext cx="3723397" cy="617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419100" indent="-419100" algn="l" rtl="0" fontAlgn="base">
              <a:lnSpc>
                <a:spcPct val="95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Arial" pitchFamily="34" charset="0"/>
              <a:buChar char="&gt;"/>
              <a:defRPr sz="2200">
                <a:solidFill>
                  <a:srgbClr val="333333"/>
                </a:solidFill>
                <a:latin typeface="+mn-lt"/>
                <a:ea typeface="+mn-ea"/>
                <a:cs typeface="+mn-cs"/>
              </a:defRPr>
            </a:lvl1pPr>
            <a:lvl2pPr marL="838200" indent="-381000" algn="l" rtl="0" fontAlgn="base">
              <a:lnSpc>
                <a:spcPct val="95000"/>
              </a:lnSpc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—"/>
              <a:defRPr sz="2000">
                <a:solidFill>
                  <a:srgbClr val="333333"/>
                </a:solidFill>
                <a:latin typeface="+mn-lt"/>
              </a:defRPr>
            </a:lvl2pPr>
            <a:lvl3pPr marL="1295400" indent="-381000" algn="l" rtl="0" fontAlgn="base">
              <a:lnSpc>
                <a:spcPct val="95000"/>
              </a:lnSpc>
              <a:spcBef>
                <a:spcPct val="20000"/>
              </a:spcBef>
              <a:spcAft>
                <a:spcPct val="0"/>
              </a:spcAft>
              <a:buSzPct val="85000"/>
              <a:buFont typeface="Arial" pitchFamily="34" charset="0"/>
              <a:buChar char="–"/>
              <a:defRPr>
                <a:solidFill>
                  <a:srgbClr val="333333"/>
                </a:solidFill>
                <a:latin typeface="+mn-lt"/>
              </a:defRPr>
            </a:lvl3pPr>
            <a:lvl4pPr marL="1714500" indent="-381000" algn="l" rtl="0" fontAlgn="base">
              <a:lnSpc>
                <a:spcPct val="95000"/>
              </a:lnSpc>
              <a:spcBef>
                <a:spcPct val="20000"/>
              </a:spcBef>
              <a:spcAft>
                <a:spcPct val="0"/>
              </a:spcAft>
              <a:buSzPct val="85000"/>
              <a:buFont typeface="Arial" pitchFamily="34" charset="0"/>
              <a:buChar char="–"/>
              <a:defRPr>
                <a:solidFill>
                  <a:srgbClr val="333333"/>
                </a:solidFill>
                <a:latin typeface="+mn-lt"/>
              </a:defRPr>
            </a:lvl4pPr>
            <a:lvl5pPr marL="2133600" indent="-381000" algn="l" rtl="0" fontAlgn="base">
              <a:lnSpc>
                <a:spcPct val="95000"/>
              </a:lnSpc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85000"/>
              <a:buFont typeface="Arial" pitchFamily="34" charset="0"/>
              <a:buChar char="–"/>
              <a:defRPr>
                <a:solidFill>
                  <a:srgbClr val="333333"/>
                </a:solidFill>
                <a:latin typeface="+mn-lt"/>
              </a:defRPr>
            </a:lvl5pPr>
            <a:lvl6pPr marL="2590800" indent="-381000" algn="l" rtl="0" eaLnBrk="1" fontAlgn="base" hangingPunct="1">
              <a:lnSpc>
                <a:spcPct val="95000"/>
              </a:lnSpc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85000"/>
              <a:buFont typeface="Arial" charset="0"/>
              <a:buChar char="–"/>
              <a:defRPr>
                <a:solidFill>
                  <a:srgbClr val="333333"/>
                </a:solidFill>
                <a:latin typeface="+mn-lt"/>
              </a:defRPr>
            </a:lvl6pPr>
            <a:lvl7pPr marL="3048000" indent="-381000" algn="l" rtl="0" eaLnBrk="1" fontAlgn="base" hangingPunct="1">
              <a:lnSpc>
                <a:spcPct val="95000"/>
              </a:lnSpc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85000"/>
              <a:buFont typeface="Arial" charset="0"/>
              <a:buChar char="–"/>
              <a:defRPr>
                <a:solidFill>
                  <a:srgbClr val="333333"/>
                </a:solidFill>
                <a:latin typeface="+mn-lt"/>
              </a:defRPr>
            </a:lvl7pPr>
            <a:lvl8pPr marL="3505200" indent="-381000" algn="l" rtl="0" eaLnBrk="1" fontAlgn="base" hangingPunct="1">
              <a:lnSpc>
                <a:spcPct val="95000"/>
              </a:lnSpc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85000"/>
              <a:buFont typeface="Arial" charset="0"/>
              <a:buChar char="–"/>
              <a:defRPr>
                <a:solidFill>
                  <a:srgbClr val="333333"/>
                </a:solidFill>
                <a:latin typeface="+mn-lt"/>
              </a:defRPr>
            </a:lvl8pPr>
            <a:lvl9pPr marL="3962400" indent="-381000" algn="l" rtl="0" eaLnBrk="1" fontAlgn="base" hangingPunct="1">
              <a:lnSpc>
                <a:spcPct val="95000"/>
              </a:lnSpc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85000"/>
              <a:buFont typeface="Arial" charset="0"/>
              <a:buChar char="–"/>
              <a:defRPr>
                <a:solidFill>
                  <a:srgbClr val="333333"/>
                </a:solidFill>
                <a:latin typeface="+mn-lt"/>
              </a:defRPr>
            </a:lvl9pPr>
          </a:lstStyle>
          <a:p>
            <a:pPr marL="0" indent="0">
              <a:buNone/>
            </a:pPr>
            <a:r>
              <a:rPr lang="en-US" sz="2400" dirty="0" smtClean="0">
                <a:latin typeface="Century Gothic" panose="020B0502020202020204" pitchFamily="34" charset="0"/>
              </a:rPr>
              <a:t>HFJV</a:t>
            </a:r>
            <a:endParaRPr lang="en-US" dirty="0">
              <a:latin typeface="Century Gothic" panose="020B0502020202020204" pitchFamily="34" charset="0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35496" y="6536377"/>
            <a:ext cx="604867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 smtClean="0">
                <a:solidFill>
                  <a:srgbClr val="000000"/>
                </a:solidFill>
                <a:latin typeface="Century Gothic" panose="020B0502020202020204" pitchFamily="34" charset="0"/>
                <a:ea typeface="Times New Roman" panose="02020603050405020304" pitchFamily="18" charset="0"/>
              </a:rPr>
              <a:t>Courtesy </a:t>
            </a:r>
            <a:r>
              <a:rPr lang="en-US" sz="1200" dirty="0">
                <a:solidFill>
                  <a:srgbClr val="000000"/>
                </a:solidFill>
                <a:latin typeface="Century Gothic" panose="020B0502020202020204" pitchFamily="34" charset="0"/>
                <a:ea typeface="Times New Roman" panose="02020603050405020304" pitchFamily="18" charset="0"/>
              </a:rPr>
              <a:t>of </a:t>
            </a:r>
            <a:r>
              <a:rPr lang="en-US" sz="1200" dirty="0" err="1" smtClean="0">
                <a:solidFill>
                  <a:srgbClr val="000000"/>
                </a:solidFill>
                <a:latin typeface="Century Gothic" panose="020B0502020202020204" pitchFamily="34" charset="0"/>
                <a:ea typeface="Times New Roman" panose="02020603050405020304" pitchFamily="18" charset="0"/>
              </a:rPr>
              <a:t>Yann</a:t>
            </a:r>
            <a:r>
              <a:rPr lang="en-US" sz="1200" dirty="0">
                <a:solidFill>
                  <a:srgbClr val="000000"/>
                </a:solidFill>
                <a:latin typeface="Century Gothic" panose="020B0502020202020204" pitchFamily="34" charset="0"/>
                <a:ea typeface="Times New Roman" panose="02020603050405020304" pitchFamily="18" charset="0"/>
              </a:rPr>
              <a:t> </a:t>
            </a:r>
            <a:r>
              <a:rPr lang="en-US" sz="1200" dirty="0" err="1" smtClean="0">
                <a:solidFill>
                  <a:srgbClr val="000000"/>
                </a:solidFill>
                <a:latin typeface="Century Gothic" panose="020B0502020202020204" pitchFamily="34" charset="0"/>
                <a:ea typeface="Times New Roman" panose="02020603050405020304" pitchFamily="18" charset="0"/>
              </a:rPr>
              <a:t>Lachenal</a:t>
            </a:r>
            <a:r>
              <a:rPr lang="en-US" sz="1200" dirty="0" smtClean="0">
                <a:solidFill>
                  <a:srgbClr val="000000"/>
                </a:solidFill>
                <a:latin typeface="Century Gothic" panose="020B0502020202020204" pitchFamily="34" charset="0"/>
                <a:ea typeface="Times New Roman" panose="02020603050405020304" pitchFamily="18" charset="0"/>
              </a:rPr>
              <a:t>, Interventional Radiology, CHUV, Lausanne </a:t>
            </a:r>
            <a:endParaRPr lang="en-US" sz="1200" dirty="0">
              <a:latin typeface="Century Gothic" panose="020B0502020202020204" pitchFamily="34" charset="0"/>
            </a:endParaRPr>
          </a:p>
        </p:txBody>
      </p:sp>
      <p:sp>
        <p:nvSpPr>
          <p:cNvPr id="15" name="Rectangle 2"/>
          <p:cNvSpPr>
            <a:spLocks noGrp="1" noChangeArrowheads="1"/>
          </p:cNvSpPr>
          <p:nvPr>
            <p:ph type="title"/>
          </p:nvPr>
        </p:nvSpPr>
        <p:spPr>
          <a:xfrm>
            <a:off x="539750" y="647700"/>
            <a:ext cx="6621463" cy="817563"/>
          </a:xfrm>
        </p:spPr>
        <p:txBody>
          <a:bodyPr/>
          <a:lstStyle/>
          <a:p>
            <a:r>
              <a:rPr lang="de-CH" dirty="0" smtClean="0">
                <a:latin typeface="Century Gothic" pitchFamily="34" charset="0"/>
              </a:rPr>
              <a:t>High frequancy jet ventilation</a:t>
            </a:r>
            <a:endParaRPr lang="en-GB" dirty="0">
              <a:latin typeface="Century Gothic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209631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96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8277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9" repeatCount="indefinite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video>
              <p:cMediaNode vol="80000">
                <p:cTn id="10" repeatCount="indefinite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Accuracy Evaluation: Results</a:t>
            </a:r>
            <a:endParaRPr lang="en-US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3987289"/>
              </p:ext>
            </p:extLst>
          </p:nvPr>
        </p:nvGraphicFramePr>
        <p:xfrm>
          <a:off x="373512" y="1402080"/>
          <a:ext cx="8387994" cy="4929624"/>
        </p:xfrm>
        <a:graphic>
          <a:graphicData uri="http://schemas.openxmlformats.org/drawingml/2006/table">
            <a:tbl>
              <a:tblPr/>
              <a:tblGrid>
                <a:gridCol w="1307286"/>
                <a:gridCol w="1008478"/>
                <a:gridCol w="1287261"/>
                <a:gridCol w="1582281"/>
                <a:gridCol w="1563217"/>
                <a:gridCol w="1639471"/>
              </a:tblGrid>
              <a:tr h="623658">
                <a:tc>
                  <a:txBody>
                    <a:bodyPr/>
                    <a:lstStyle/>
                    <a:p>
                      <a:pPr algn="l" fontAlgn="t"/>
                      <a:r>
                        <a:rPr lang="en-US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Trajectory Nr</a:t>
                      </a:r>
                    </a:p>
                  </a:txBody>
                  <a:tcPr marL="45720" marR="45720" marT="68400" marB="216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2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Case</a:t>
                      </a:r>
                    </a:p>
                  </a:txBody>
                  <a:tcPr marL="45720" marR="45720" marT="68400" marB="216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2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Initial FRE</a:t>
                      </a:r>
                    </a:p>
                  </a:txBody>
                  <a:tcPr marL="45720" marR="45720" marT="68400" marB="216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TPE Lateral [mm]</a:t>
                      </a:r>
                    </a:p>
                  </a:txBody>
                  <a:tcPr marL="45720" marR="45720" marT="68400" marB="216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2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TPE Long.     [mm]</a:t>
                      </a:r>
                    </a:p>
                  </a:txBody>
                  <a:tcPr marL="45720" marR="45720" marT="68400" marB="216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TPE Euclidian [mm]</a:t>
                      </a:r>
                    </a:p>
                  </a:txBody>
                  <a:tcPr marL="45720" marR="45720" marT="68400" marB="216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2502">
                <a:tc>
                  <a:txBody>
                    <a:bodyPr/>
                    <a:lstStyle/>
                    <a:p>
                      <a:pPr algn="l" fontAlgn="ctr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45720" marR="45720" marT="21600" marB="216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Pat_01</a:t>
                      </a:r>
                    </a:p>
                  </a:txBody>
                  <a:tcPr marL="45720" marR="45720" marT="21600" marB="216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N/A</a:t>
                      </a:r>
                    </a:p>
                  </a:txBody>
                  <a:tcPr marL="45720" marR="45720" marT="21600" marB="216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8.87</a:t>
                      </a:r>
                    </a:p>
                  </a:txBody>
                  <a:tcPr marL="45720" marR="45720" marT="21600" marB="216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6.22</a:t>
                      </a:r>
                    </a:p>
                  </a:txBody>
                  <a:tcPr marL="45720" marR="45720" marT="21600" marB="216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10.83</a:t>
                      </a:r>
                    </a:p>
                  </a:txBody>
                  <a:tcPr marL="45720" marR="45720" marT="21600" marB="216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2502">
                <a:tc>
                  <a:txBody>
                    <a:bodyPr/>
                    <a:lstStyle/>
                    <a:p>
                      <a:pPr algn="l" fontAlgn="ctr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45720" marR="45720" marT="21600" marB="216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Pat_02</a:t>
                      </a:r>
                    </a:p>
                  </a:txBody>
                  <a:tcPr marL="45720" marR="45720" marT="21600" marB="216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0.6</a:t>
                      </a:r>
                    </a:p>
                  </a:txBody>
                  <a:tcPr marL="45720" marR="45720" marT="21600" marB="216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2.65</a:t>
                      </a:r>
                    </a:p>
                  </a:txBody>
                  <a:tcPr marL="45720" marR="45720" marT="21600" marB="216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2.18</a:t>
                      </a:r>
                    </a:p>
                  </a:txBody>
                  <a:tcPr marL="45720" marR="45720" marT="21600" marB="216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3.44</a:t>
                      </a:r>
                    </a:p>
                  </a:txBody>
                  <a:tcPr marL="45720" marR="45720" marT="21600" marB="216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2502">
                <a:tc>
                  <a:txBody>
                    <a:bodyPr/>
                    <a:lstStyle/>
                    <a:p>
                      <a:pPr algn="l" fontAlgn="ctr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45720" marR="45720" marT="21600" marB="216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Pat_02</a:t>
                      </a:r>
                    </a:p>
                  </a:txBody>
                  <a:tcPr marL="45720" marR="45720" marT="21600" marB="216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0.6</a:t>
                      </a:r>
                    </a:p>
                  </a:txBody>
                  <a:tcPr marL="45720" marR="45720" marT="21600" marB="216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5.37</a:t>
                      </a:r>
                    </a:p>
                  </a:txBody>
                  <a:tcPr marL="45720" marR="45720" marT="21600" marB="216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1.86</a:t>
                      </a:r>
                    </a:p>
                  </a:txBody>
                  <a:tcPr marL="45720" marR="45720" marT="21600" marB="216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5.68</a:t>
                      </a:r>
                    </a:p>
                  </a:txBody>
                  <a:tcPr marL="45720" marR="45720" marT="21600" marB="216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2502">
                <a:tc>
                  <a:txBody>
                    <a:bodyPr/>
                    <a:lstStyle/>
                    <a:p>
                      <a:pPr algn="l" fontAlgn="ctr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45720" marR="45720" marT="21600" marB="216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Pat_03</a:t>
                      </a:r>
                    </a:p>
                  </a:txBody>
                  <a:tcPr marL="45720" marR="45720" marT="21600" marB="216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0.48</a:t>
                      </a:r>
                    </a:p>
                  </a:txBody>
                  <a:tcPr marL="45720" marR="45720" marT="21600" marB="216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2.31</a:t>
                      </a:r>
                    </a:p>
                  </a:txBody>
                  <a:tcPr marL="45720" marR="45720" marT="21600" marB="216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-1.37</a:t>
                      </a:r>
                    </a:p>
                  </a:txBody>
                  <a:tcPr marL="45720" marR="45720" marT="21600" marB="216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2.68</a:t>
                      </a:r>
                    </a:p>
                  </a:txBody>
                  <a:tcPr marL="45720" marR="45720" marT="21600" marB="216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2502">
                <a:tc>
                  <a:txBody>
                    <a:bodyPr/>
                    <a:lstStyle/>
                    <a:p>
                      <a:pPr algn="l" fontAlgn="ctr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45720" marR="45720" marT="21600" marB="216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Pat_04</a:t>
                      </a:r>
                    </a:p>
                  </a:txBody>
                  <a:tcPr marL="45720" marR="45720" marT="21600" marB="216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0.32</a:t>
                      </a:r>
                    </a:p>
                  </a:txBody>
                  <a:tcPr marL="45720" marR="45720" marT="21600" marB="216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8.09</a:t>
                      </a:r>
                    </a:p>
                  </a:txBody>
                  <a:tcPr marL="45720" marR="45720" marT="21600" marB="216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7.64</a:t>
                      </a:r>
                    </a:p>
                  </a:txBody>
                  <a:tcPr marL="45720" marR="45720" marT="21600" marB="216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11.12</a:t>
                      </a:r>
                    </a:p>
                  </a:txBody>
                  <a:tcPr marL="45720" marR="45720" marT="21600" marB="216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2502">
                <a:tc>
                  <a:txBody>
                    <a:bodyPr/>
                    <a:lstStyle/>
                    <a:p>
                      <a:pPr algn="l" fontAlgn="ctr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</a:t>
                      </a:r>
                    </a:p>
                  </a:txBody>
                  <a:tcPr marL="45720" marR="45720" marT="21600" marB="216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Pat_04</a:t>
                      </a:r>
                    </a:p>
                  </a:txBody>
                  <a:tcPr marL="45720" marR="45720" marT="21600" marB="216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0.32</a:t>
                      </a:r>
                    </a:p>
                  </a:txBody>
                  <a:tcPr marL="45720" marR="45720" marT="21600" marB="216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4.6</a:t>
                      </a:r>
                    </a:p>
                  </a:txBody>
                  <a:tcPr marL="45720" marR="45720" marT="21600" marB="216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3.62</a:t>
                      </a:r>
                    </a:p>
                  </a:txBody>
                  <a:tcPr marL="45720" marR="45720" marT="21600" marB="216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5.86</a:t>
                      </a:r>
                    </a:p>
                  </a:txBody>
                  <a:tcPr marL="45720" marR="45720" marT="21600" marB="216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2502">
                <a:tc>
                  <a:txBody>
                    <a:bodyPr/>
                    <a:lstStyle/>
                    <a:p>
                      <a:pPr algn="l" fontAlgn="ctr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45720" marR="45720" marT="21600" marB="216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Pat_05</a:t>
                      </a:r>
                    </a:p>
                  </a:txBody>
                  <a:tcPr marL="45720" marR="45720" marT="21600" marB="216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0.44</a:t>
                      </a:r>
                    </a:p>
                  </a:txBody>
                  <a:tcPr marL="45720" marR="45720" marT="21600" marB="216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2.59</a:t>
                      </a:r>
                    </a:p>
                  </a:txBody>
                  <a:tcPr marL="45720" marR="45720" marT="21600" marB="216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1.92</a:t>
                      </a:r>
                    </a:p>
                  </a:txBody>
                  <a:tcPr marL="45720" marR="45720" marT="21600" marB="216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3.23</a:t>
                      </a:r>
                    </a:p>
                  </a:txBody>
                  <a:tcPr marL="45720" marR="45720" marT="21600" marB="216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2502">
                <a:tc>
                  <a:txBody>
                    <a:bodyPr/>
                    <a:lstStyle/>
                    <a:p>
                      <a:pPr algn="l" fontAlgn="ctr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</a:t>
                      </a:r>
                    </a:p>
                  </a:txBody>
                  <a:tcPr marL="45720" marR="45720" marT="21600" marB="216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Pat_05</a:t>
                      </a:r>
                    </a:p>
                  </a:txBody>
                  <a:tcPr marL="45720" marR="45720" marT="21600" marB="216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0.44</a:t>
                      </a:r>
                    </a:p>
                  </a:txBody>
                  <a:tcPr marL="45720" marR="45720" marT="21600" marB="216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1.47</a:t>
                      </a:r>
                    </a:p>
                  </a:txBody>
                  <a:tcPr marL="45720" marR="45720" marT="21600" marB="216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1.33</a:t>
                      </a:r>
                    </a:p>
                  </a:txBody>
                  <a:tcPr marL="45720" marR="45720" marT="21600" marB="216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1.99</a:t>
                      </a:r>
                    </a:p>
                  </a:txBody>
                  <a:tcPr marL="45720" marR="45720" marT="21600" marB="216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2502">
                <a:tc>
                  <a:txBody>
                    <a:bodyPr/>
                    <a:lstStyle/>
                    <a:p>
                      <a:pPr algn="l" fontAlgn="ctr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45720" marR="45720" marT="21600" marB="216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Pat_06</a:t>
                      </a:r>
                    </a:p>
                  </a:txBody>
                  <a:tcPr marL="45720" marR="45720" marT="21600" marB="216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Missing Control Scan</a:t>
                      </a:r>
                    </a:p>
                  </a:txBody>
                  <a:tcPr marL="45720" marR="45720" marT="21600" marB="216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52502">
                <a:tc>
                  <a:txBody>
                    <a:bodyPr/>
                    <a:lstStyle/>
                    <a:p>
                      <a:pPr algn="l" fontAlgn="ctr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</a:t>
                      </a:r>
                    </a:p>
                  </a:txBody>
                  <a:tcPr marL="45720" marR="45720" marT="21600" marB="216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Pat_07 </a:t>
                      </a:r>
                    </a:p>
                  </a:txBody>
                  <a:tcPr marL="45720" marR="45720" marT="21600" marB="216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N/A</a:t>
                      </a:r>
                    </a:p>
                  </a:txBody>
                  <a:tcPr marL="45720" marR="45720" marT="21600" marB="216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3.21</a:t>
                      </a:r>
                    </a:p>
                  </a:txBody>
                  <a:tcPr marL="45720" marR="45720" marT="21600" marB="216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3.45</a:t>
                      </a:r>
                    </a:p>
                  </a:txBody>
                  <a:tcPr marL="45720" marR="45720" marT="21600" marB="216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4.72</a:t>
                      </a:r>
                    </a:p>
                  </a:txBody>
                  <a:tcPr marL="45720" marR="45720" marT="21600" marB="216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2502">
                <a:tc>
                  <a:txBody>
                    <a:bodyPr/>
                    <a:lstStyle/>
                    <a:p>
                      <a:pPr algn="r" fontAlgn="ctr"/>
                      <a:r>
                        <a:rPr lang="en-US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Average</a:t>
                      </a:r>
                    </a:p>
                  </a:txBody>
                  <a:tcPr marL="45720" marR="45720" marT="21600" marB="216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2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45720" marR="45720" marT="21600" marB="216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2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0.46</a:t>
                      </a:r>
                    </a:p>
                  </a:txBody>
                  <a:tcPr marL="45720" marR="45720" marT="21600" marB="216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2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4.35</a:t>
                      </a:r>
                    </a:p>
                  </a:txBody>
                  <a:tcPr marL="45720" marR="45720" marT="21600" marB="216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2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2.98</a:t>
                      </a:r>
                    </a:p>
                  </a:txBody>
                  <a:tcPr marL="45720" marR="45720" marT="21600" marB="216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2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5.51</a:t>
                      </a:r>
                    </a:p>
                  </a:txBody>
                  <a:tcPr marL="45720" marR="45720" marT="21600" marB="216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2502">
                <a:tc>
                  <a:txBody>
                    <a:bodyPr/>
                    <a:lstStyle/>
                    <a:p>
                      <a:pPr algn="r" fontAlgn="ctr"/>
                      <a:r>
                        <a:rPr lang="en-US" sz="2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Std. Dev.</a:t>
                      </a:r>
                    </a:p>
                  </a:txBody>
                  <a:tcPr marL="45720" marR="45720" marT="21600" marB="216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2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45720" marR="45720" marT="21600" marB="216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2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0.12</a:t>
                      </a:r>
                    </a:p>
                  </a:txBody>
                  <a:tcPr marL="45720" marR="45720" marT="21600" marB="216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2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2.63</a:t>
                      </a:r>
                    </a:p>
                  </a:txBody>
                  <a:tcPr marL="45720" marR="45720" marT="21600" marB="216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2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2.68</a:t>
                      </a:r>
                    </a:p>
                  </a:txBody>
                  <a:tcPr marL="45720" marR="45720" marT="21600" marB="216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3.36</a:t>
                      </a:r>
                    </a:p>
                  </a:txBody>
                  <a:tcPr marL="45720" marR="45720" marT="21600" marB="216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980763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0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fld id="{CB02F75A-EA28-4359-8025-12125A796D65}" type="slidenum">
              <a:rPr lang="de-CH" sz="1200" smtClean="0"/>
              <a:pPr/>
              <a:t>14</a:t>
            </a:fld>
            <a:endParaRPr lang="de-CH" sz="1400" smtClean="0"/>
          </a:p>
        </p:txBody>
      </p:sp>
      <p:sp>
        <p:nvSpPr>
          <p:cNvPr id="1434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noProof="0" dirty="0" smtClean="0">
                <a:latin typeface="Century Gothic" pitchFamily="34" charset="0"/>
              </a:rPr>
              <a:t>Next steps</a:t>
            </a:r>
          </a:p>
        </p:txBody>
      </p:sp>
      <p:sp>
        <p:nvSpPr>
          <p:cNvPr id="14342" name="Rectangle 5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de-CH" sz="2400" noProof="0" dirty="0" smtClean="0">
                <a:latin typeface="Century Gothic" pitchFamily="34" charset="0"/>
              </a:rPr>
              <a:t>Thank you for your attention</a:t>
            </a:r>
            <a:endParaRPr lang="en-US" noProof="0" dirty="0" smtClean="0">
              <a:latin typeface="Century Gothic" pitchFamily="34" charset="0"/>
            </a:endParaRPr>
          </a:p>
        </p:txBody>
      </p:sp>
      <p:pic>
        <p:nvPicPr>
          <p:cNvPr id="4099" name="Picture 3" descr="D:\_Documents\2013-Conferences\2013-CARS\ImagesRobot\IMG_577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2547727"/>
            <a:ext cx="3082062" cy="20547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図 1056" descr="画面の領域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482428" y="17024695"/>
            <a:ext cx="881244" cy="619442"/>
          </a:xfrm>
          <a:prstGeom prst="rect">
            <a:avLst/>
          </a:prstGeom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2244958"/>
            <a:ext cx="6256867" cy="43952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202152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0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fld id="{CB02F75A-EA28-4359-8025-12125A796D65}" type="slidenum">
              <a:rPr lang="de-CH" sz="1200" smtClean="0">
                <a:latin typeface="Century Gothic" panose="020B0502020202020204" pitchFamily="34" charset="0"/>
              </a:rPr>
              <a:pPr/>
              <a:t>2</a:t>
            </a:fld>
            <a:endParaRPr lang="de-CH" sz="1400" dirty="0" smtClean="0">
              <a:latin typeface="Century Gothic" panose="020B0502020202020204" pitchFamily="34" charset="0"/>
            </a:endParaRPr>
          </a:p>
        </p:txBody>
      </p:sp>
      <p:sp>
        <p:nvSpPr>
          <p:cNvPr id="1434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pl-PL" sz="2800" dirty="0">
                <a:latin typeface="Century Gothic" pitchFamily="34" charset="0"/>
              </a:rPr>
              <a:t>Thermal ablation</a:t>
            </a:r>
            <a:br>
              <a:rPr lang="pl-PL" sz="2800" dirty="0">
                <a:latin typeface="Century Gothic" pitchFamily="34" charset="0"/>
              </a:rPr>
            </a:br>
            <a:endParaRPr lang="en-US" noProof="0" dirty="0" smtClean="0">
              <a:latin typeface="Century Gothic" pitchFamily="34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0" y="6499631"/>
            <a:ext cx="759633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baseline="30000" dirty="0" smtClean="0">
                <a:latin typeface="Century Gothic" panose="020B0502020202020204" pitchFamily="34" charset="0"/>
              </a:rPr>
              <a:t>1</a:t>
            </a:r>
            <a:r>
              <a:rPr lang="en-US" sz="1200" dirty="0" smtClean="0">
                <a:latin typeface="Century Gothic" panose="020B0502020202020204" pitchFamily="34" charset="0"/>
              </a:rPr>
              <a:t>Lau WY et al. Ann </a:t>
            </a:r>
            <a:r>
              <a:rPr lang="en-US" sz="1200" dirty="0" err="1">
                <a:latin typeface="Century Gothic" panose="020B0502020202020204" pitchFamily="34" charset="0"/>
              </a:rPr>
              <a:t>Surg</a:t>
            </a:r>
            <a:r>
              <a:rPr lang="en-US" sz="1200" dirty="0">
                <a:latin typeface="Century Gothic" panose="020B0502020202020204" pitchFamily="34" charset="0"/>
              </a:rPr>
              <a:t> </a:t>
            </a:r>
            <a:r>
              <a:rPr lang="en-US" sz="1200" dirty="0" smtClean="0">
                <a:latin typeface="Century Gothic" panose="020B0502020202020204" pitchFamily="34" charset="0"/>
              </a:rPr>
              <a:t>2009</a:t>
            </a:r>
            <a:endParaRPr lang="en-US" sz="1200" dirty="0">
              <a:latin typeface="Century Gothic" panose="020B0502020202020204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5857" y="2630128"/>
            <a:ext cx="5846198" cy="3869502"/>
          </a:xfrm>
          <a:prstGeom prst="rect">
            <a:avLst/>
          </a:prstGeom>
        </p:spPr>
      </p:pic>
      <p:sp>
        <p:nvSpPr>
          <p:cNvPr id="13" name="Rectangle 5"/>
          <p:cNvSpPr txBox="1">
            <a:spLocks noChangeArrowheads="1"/>
          </p:cNvSpPr>
          <p:nvPr/>
        </p:nvSpPr>
        <p:spPr bwMode="auto">
          <a:xfrm>
            <a:off x="179511" y="1424930"/>
            <a:ext cx="8867651" cy="27961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419100" indent="-419100" algn="l" rtl="0" eaLnBrk="1" fontAlgn="base" hangingPunct="1">
              <a:lnSpc>
                <a:spcPct val="95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Arial" pitchFamily="34" charset="0"/>
              <a:buChar char="&gt;"/>
              <a:defRPr sz="2200">
                <a:solidFill>
                  <a:srgbClr val="333333"/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  <a:lvl2pPr marL="838200" indent="-381000" algn="l" rtl="0" eaLnBrk="1" fontAlgn="base" hangingPunct="1">
              <a:lnSpc>
                <a:spcPct val="95000"/>
              </a:lnSpc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—"/>
              <a:defRPr sz="2000">
                <a:solidFill>
                  <a:srgbClr val="333333"/>
                </a:solidFill>
                <a:latin typeface="Century Gothic" panose="020B0502020202020204" pitchFamily="34" charset="0"/>
              </a:defRPr>
            </a:lvl2pPr>
            <a:lvl3pPr marL="1295400" indent="-381000" algn="l" rtl="0" eaLnBrk="1" fontAlgn="base" hangingPunct="1">
              <a:lnSpc>
                <a:spcPct val="95000"/>
              </a:lnSpc>
              <a:spcBef>
                <a:spcPct val="20000"/>
              </a:spcBef>
              <a:spcAft>
                <a:spcPct val="0"/>
              </a:spcAft>
              <a:buSzPct val="85000"/>
              <a:buFont typeface="Arial" pitchFamily="34" charset="0"/>
              <a:buChar char="–"/>
              <a:defRPr>
                <a:solidFill>
                  <a:srgbClr val="333333"/>
                </a:solidFill>
                <a:latin typeface="Century Gothic" panose="020B0502020202020204" pitchFamily="34" charset="0"/>
              </a:defRPr>
            </a:lvl3pPr>
            <a:lvl4pPr marL="1714500" indent="-381000" algn="l" rtl="0" eaLnBrk="1" fontAlgn="base" hangingPunct="1">
              <a:lnSpc>
                <a:spcPct val="95000"/>
              </a:lnSpc>
              <a:spcBef>
                <a:spcPct val="20000"/>
              </a:spcBef>
              <a:spcAft>
                <a:spcPct val="0"/>
              </a:spcAft>
              <a:buSzPct val="85000"/>
              <a:buFont typeface="Arial" pitchFamily="34" charset="0"/>
              <a:buChar char="–"/>
              <a:defRPr>
                <a:solidFill>
                  <a:srgbClr val="333333"/>
                </a:solidFill>
                <a:latin typeface="Century Gothic" panose="020B0502020202020204" pitchFamily="34" charset="0"/>
              </a:defRPr>
            </a:lvl4pPr>
            <a:lvl5pPr marL="2133600" indent="-381000" algn="l" rtl="0" eaLnBrk="1" fontAlgn="base" hangingPunct="1">
              <a:lnSpc>
                <a:spcPct val="95000"/>
              </a:lnSpc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85000"/>
              <a:buFont typeface="Arial" pitchFamily="34" charset="0"/>
              <a:buChar char="–"/>
              <a:defRPr>
                <a:solidFill>
                  <a:srgbClr val="333333"/>
                </a:solidFill>
                <a:latin typeface="Century Gothic" panose="020B0502020202020204" pitchFamily="34" charset="0"/>
              </a:defRPr>
            </a:lvl5pPr>
            <a:lvl6pPr marL="2590800" indent="-381000" algn="l" rtl="0" eaLnBrk="1" fontAlgn="base" hangingPunct="1">
              <a:lnSpc>
                <a:spcPct val="95000"/>
              </a:lnSpc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85000"/>
              <a:buFont typeface="Arial" charset="0"/>
              <a:buChar char="–"/>
              <a:defRPr>
                <a:solidFill>
                  <a:srgbClr val="333333"/>
                </a:solidFill>
                <a:latin typeface="+mn-lt"/>
              </a:defRPr>
            </a:lvl6pPr>
            <a:lvl7pPr marL="3048000" indent="-381000" algn="l" rtl="0" eaLnBrk="1" fontAlgn="base" hangingPunct="1">
              <a:lnSpc>
                <a:spcPct val="95000"/>
              </a:lnSpc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85000"/>
              <a:buFont typeface="Arial" charset="0"/>
              <a:buChar char="–"/>
              <a:defRPr>
                <a:solidFill>
                  <a:srgbClr val="333333"/>
                </a:solidFill>
                <a:latin typeface="+mn-lt"/>
              </a:defRPr>
            </a:lvl7pPr>
            <a:lvl8pPr marL="3505200" indent="-381000" algn="l" rtl="0" eaLnBrk="1" fontAlgn="base" hangingPunct="1">
              <a:lnSpc>
                <a:spcPct val="95000"/>
              </a:lnSpc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85000"/>
              <a:buFont typeface="Arial" charset="0"/>
              <a:buChar char="–"/>
              <a:defRPr>
                <a:solidFill>
                  <a:srgbClr val="333333"/>
                </a:solidFill>
                <a:latin typeface="+mn-lt"/>
              </a:defRPr>
            </a:lvl8pPr>
            <a:lvl9pPr marL="3962400" indent="-381000" algn="l" rtl="0" eaLnBrk="1" fontAlgn="base" hangingPunct="1">
              <a:lnSpc>
                <a:spcPct val="95000"/>
              </a:lnSpc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85000"/>
              <a:buFont typeface="Arial" charset="0"/>
              <a:buChar char="–"/>
              <a:defRPr>
                <a:solidFill>
                  <a:srgbClr val="333333"/>
                </a:solidFill>
                <a:latin typeface="+mn-lt"/>
              </a:defRPr>
            </a:lvl9pPr>
          </a:lstStyle>
          <a:p>
            <a:pPr marL="0" indent="0">
              <a:buNone/>
            </a:pPr>
            <a:r>
              <a:rPr lang="en-GB" sz="2400" kern="0" dirty="0" smtClean="0"/>
              <a:t>Curative treatment</a:t>
            </a:r>
          </a:p>
          <a:p>
            <a:r>
              <a:rPr lang="en-GB" sz="2400" kern="0" dirty="0" smtClean="0"/>
              <a:t>Early HCC</a:t>
            </a:r>
          </a:p>
          <a:p>
            <a:r>
              <a:rPr lang="en-GB" sz="2400" kern="0" dirty="0" smtClean="0"/>
              <a:t>Non-</a:t>
            </a:r>
            <a:r>
              <a:rPr lang="en-GB" sz="2400" kern="0" dirty="0" err="1" smtClean="0"/>
              <a:t>resectable</a:t>
            </a:r>
            <a:r>
              <a:rPr lang="en-GB" sz="2400" kern="0" dirty="0" smtClean="0"/>
              <a:t> primary liver tumours</a:t>
            </a:r>
            <a:r>
              <a:rPr lang="en-GB" sz="2400" kern="0" baseline="30000" dirty="0" smtClean="0"/>
              <a:t>1</a:t>
            </a:r>
            <a:endParaRPr lang="en-GB" sz="2400" kern="0" dirty="0" smtClean="0"/>
          </a:p>
        </p:txBody>
      </p:sp>
    </p:spTree>
    <p:extLst>
      <p:ext uri="{BB962C8B-B14F-4D97-AF65-F5344CB8AC3E}">
        <p14:creationId xmlns:p14="http://schemas.microsoft.com/office/powerpoint/2010/main" val="17863817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0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fld id="{CB02F75A-EA28-4359-8025-12125A796D65}" type="slidenum">
              <a:rPr lang="de-CH" sz="1200" smtClean="0">
                <a:latin typeface="Century Gothic" panose="020B0502020202020204" pitchFamily="34" charset="0"/>
              </a:rPr>
              <a:pPr/>
              <a:t>3</a:t>
            </a:fld>
            <a:endParaRPr lang="de-CH" sz="1400" dirty="0" smtClean="0">
              <a:latin typeface="Century Gothic" panose="020B0502020202020204" pitchFamily="34" charset="0"/>
            </a:endParaRPr>
          </a:p>
        </p:txBody>
      </p:sp>
      <p:sp>
        <p:nvSpPr>
          <p:cNvPr id="1434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pl-PL" sz="2800" dirty="0">
                <a:latin typeface="Century Gothic" pitchFamily="34" charset="0"/>
              </a:rPr>
              <a:t>Thermal ablation</a:t>
            </a:r>
            <a:br>
              <a:rPr lang="pl-PL" sz="2800" dirty="0">
                <a:latin typeface="Century Gothic" pitchFamily="34" charset="0"/>
              </a:rPr>
            </a:br>
            <a:endParaRPr lang="en-US" noProof="0" dirty="0" smtClean="0">
              <a:latin typeface="Century Gothic" pitchFamily="34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0" y="6499631"/>
            <a:ext cx="759633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baseline="30000" dirty="0" smtClean="0">
                <a:latin typeface="Century Gothic" panose="020B0502020202020204" pitchFamily="34" charset="0"/>
              </a:rPr>
              <a:t>1</a:t>
            </a:r>
            <a:r>
              <a:rPr lang="en-US" sz="1200" dirty="0" smtClean="0">
                <a:latin typeface="Century Gothic" panose="020B0502020202020204" pitchFamily="34" charset="0"/>
              </a:rPr>
              <a:t>Lau WY et al. Ann </a:t>
            </a:r>
            <a:r>
              <a:rPr lang="en-US" sz="1200" dirty="0" err="1">
                <a:latin typeface="Century Gothic" panose="020B0502020202020204" pitchFamily="34" charset="0"/>
              </a:rPr>
              <a:t>Surg</a:t>
            </a:r>
            <a:r>
              <a:rPr lang="en-US" sz="1200" dirty="0">
                <a:latin typeface="Century Gothic" panose="020B0502020202020204" pitchFamily="34" charset="0"/>
              </a:rPr>
              <a:t> </a:t>
            </a:r>
            <a:r>
              <a:rPr lang="en-US" sz="1200" dirty="0" smtClean="0">
                <a:latin typeface="Century Gothic" panose="020B0502020202020204" pitchFamily="34" charset="0"/>
              </a:rPr>
              <a:t>2009</a:t>
            </a:r>
            <a:endParaRPr lang="en-US" sz="1200" dirty="0">
              <a:latin typeface="Century Gothic" panose="020B0502020202020204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5857" y="2630128"/>
            <a:ext cx="5846198" cy="3869501"/>
          </a:xfrm>
          <a:prstGeom prst="rect">
            <a:avLst/>
          </a:prstGeom>
        </p:spPr>
      </p:pic>
      <p:sp>
        <p:nvSpPr>
          <p:cNvPr id="13" name="Rectangle 5"/>
          <p:cNvSpPr txBox="1">
            <a:spLocks noChangeArrowheads="1"/>
          </p:cNvSpPr>
          <p:nvPr/>
        </p:nvSpPr>
        <p:spPr bwMode="auto">
          <a:xfrm>
            <a:off x="179511" y="1424930"/>
            <a:ext cx="8867651" cy="27961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419100" indent="-419100" algn="l" rtl="0" eaLnBrk="1" fontAlgn="base" hangingPunct="1">
              <a:lnSpc>
                <a:spcPct val="95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Arial" pitchFamily="34" charset="0"/>
              <a:buChar char="&gt;"/>
              <a:defRPr sz="2200">
                <a:solidFill>
                  <a:srgbClr val="333333"/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  <a:lvl2pPr marL="838200" indent="-381000" algn="l" rtl="0" eaLnBrk="1" fontAlgn="base" hangingPunct="1">
              <a:lnSpc>
                <a:spcPct val="95000"/>
              </a:lnSpc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—"/>
              <a:defRPr sz="2000">
                <a:solidFill>
                  <a:srgbClr val="333333"/>
                </a:solidFill>
                <a:latin typeface="Century Gothic" panose="020B0502020202020204" pitchFamily="34" charset="0"/>
              </a:defRPr>
            </a:lvl2pPr>
            <a:lvl3pPr marL="1295400" indent="-381000" algn="l" rtl="0" eaLnBrk="1" fontAlgn="base" hangingPunct="1">
              <a:lnSpc>
                <a:spcPct val="95000"/>
              </a:lnSpc>
              <a:spcBef>
                <a:spcPct val="20000"/>
              </a:spcBef>
              <a:spcAft>
                <a:spcPct val="0"/>
              </a:spcAft>
              <a:buSzPct val="85000"/>
              <a:buFont typeface="Arial" pitchFamily="34" charset="0"/>
              <a:buChar char="–"/>
              <a:defRPr>
                <a:solidFill>
                  <a:srgbClr val="333333"/>
                </a:solidFill>
                <a:latin typeface="Century Gothic" panose="020B0502020202020204" pitchFamily="34" charset="0"/>
              </a:defRPr>
            </a:lvl3pPr>
            <a:lvl4pPr marL="1714500" indent="-381000" algn="l" rtl="0" eaLnBrk="1" fontAlgn="base" hangingPunct="1">
              <a:lnSpc>
                <a:spcPct val="95000"/>
              </a:lnSpc>
              <a:spcBef>
                <a:spcPct val="20000"/>
              </a:spcBef>
              <a:spcAft>
                <a:spcPct val="0"/>
              </a:spcAft>
              <a:buSzPct val="85000"/>
              <a:buFont typeface="Arial" pitchFamily="34" charset="0"/>
              <a:buChar char="–"/>
              <a:defRPr>
                <a:solidFill>
                  <a:srgbClr val="333333"/>
                </a:solidFill>
                <a:latin typeface="Century Gothic" panose="020B0502020202020204" pitchFamily="34" charset="0"/>
              </a:defRPr>
            </a:lvl4pPr>
            <a:lvl5pPr marL="2133600" indent="-381000" algn="l" rtl="0" eaLnBrk="1" fontAlgn="base" hangingPunct="1">
              <a:lnSpc>
                <a:spcPct val="95000"/>
              </a:lnSpc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85000"/>
              <a:buFont typeface="Arial" pitchFamily="34" charset="0"/>
              <a:buChar char="–"/>
              <a:defRPr>
                <a:solidFill>
                  <a:srgbClr val="333333"/>
                </a:solidFill>
                <a:latin typeface="Century Gothic" panose="020B0502020202020204" pitchFamily="34" charset="0"/>
              </a:defRPr>
            </a:lvl5pPr>
            <a:lvl6pPr marL="2590800" indent="-381000" algn="l" rtl="0" eaLnBrk="1" fontAlgn="base" hangingPunct="1">
              <a:lnSpc>
                <a:spcPct val="95000"/>
              </a:lnSpc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85000"/>
              <a:buFont typeface="Arial" charset="0"/>
              <a:buChar char="–"/>
              <a:defRPr>
                <a:solidFill>
                  <a:srgbClr val="333333"/>
                </a:solidFill>
                <a:latin typeface="+mn-lt"/>
              </a:defRPr>
            </a:lvl6pPr>
            <a:lvl7pPr marL="3048000" indent="-381000" algn="l" rtl="0" eaLnBrk="1" fontAlgn="base" hangingPunct="1">
              <a:lnSpc>
                <a:spcPct val="95000"/>
              </a:lnSpc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85000"/>
              <a:buFont typeface="Arial" charset="0"/>
              <a:buChar char="–"/>
              <a:defRPr>
                <a:solidFill>
                  <a:srgbClr val="333333"/>
                </a:solidFill>
                <a:latin typeface="+mn-lt"/>
              </a:defRPr>
            </a:lvl7pPr>
            <a:lvl8pPr marL="3505200" indent="-381000" algn="l" rtl="0" eaLnBrk="1" fontAlgn="base" hangingPunct="1">
              <a:lnSpc>
                <a:spcPct val="95000"/>
              </a:lnSpc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85000"/>
              <a:buFont typeface="Arial" charset="0"/>
              <a:buChar char="–"/>
              <a:defRPr>
                <a:solidFill>
                  <a:srgbClr val="333333"/>
                </a:solidFill>
                <a:latin typeface="+mn-lt"/>
              </a:defRPr>
            </a:lvl8pPr>
            <a:lvl9pPr marL="3962400" indent="-381000" algn="l" rtl="0" eaLnBrk="1" fontAlgn="base" hangingPunct="1">
              <a:lnSpc>
                <a:spcPct val="95000"/>
              </a:lnSpc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85000"/>
              <a:buFont typeface="Arial" charset="0"/>
              <a:buChar char="–"/>
              <a:defRPr>
                <a:solidFill>
                  <a:srgbClr val="333333"/>
                </a:solidFill>
                <a:latin typeface="+mn-lt"/>
              </a:defRPr>
            </a:lvl9pPr>
          </a:lstStyle>
          <a:p>
            <a:pPr marL="0" indent="0">
              <a:buNone/>
            </a:pPr>
            <a:r>
              <a:rPr lang="en-GB" sz="2400" kern="0" dirty="0" smtClean="0"/>
              <a:t>Curative treatment</a:t>
            </a:r>
          </a:p>
          <a:p>
            <a:r>
              <a:rPr lang="en-GB" sz="2400" kern="0" dirty="0" smtClean="0"/>
              <a:t>Early HCC</a:t>
            </a:r>
          </a:p>
          <a:p>
            <a:r>
              <a:rPr lang="en-GB" sz="2400" kern="0" dirty="0" smtClean="0"/>
              <a:t>Non-</a:t>
            </a:r>
            <a:r>
              <a:rPr lang="en-GB" sz="2400" kern="0" dirty="0" err="1" smtClean="0"/>
              <a:t>resectable</a:t>
            </a:r>
            <a:r>
              <a:rPr lang="en-GB" sz="2400" kern="0" dirty="0" smtClean="0"/>
              <a:t> primary liver tumours</a:t>
            </a:r>
            <a:r>
              <a:rPr lang="en-GB" sz="2400" kern="0" baseline="30000" dirty="0" smtClean="0"/>
              <a:t>1</a:t>
            </a:r>
          </a:p>
          <a:p>
            <a:r>
              <a:rPr lang="pl-PL" sz="2400" kern="0" dirty="0" smtClean="0"/>
              <a:t>Percutaneous</a:t>
            </a:r>
            <a:endParaRPr lang="de-CH" sz="2400" kern="0" dirty="0"/>
          </a:p>
        </p:txBody>
      </p:sp>
    </p:spTree>
    <p:extLst>
      <p:ext uri="{BB962C8B-B14F-4D97-AF65-F5344CB8AC3E}">
        <p14:creationId xmlns:p14="http://schemas.microsoft.com/office/powerpoint/2010/main" val="4056924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0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fld id="{CB02F75A-EA28-4359-8025-12125A796D65}" type="slidenum">
              <a:rPr lang="de-CH" sz="1200" smtClean="0">
                <a:latin typeface="Century Gothic" panose="020B0502020202020204" pitchFamily="34" charset="0"/>
              </a:rPr>
              <a:pPr/>
              <a:t>4</a:t>
            </a:fld>
            <a:endParaRPr lang="de-CH" sz="1400" dirty="0" smtClean="0">
              <a:latin typeface="Century Gothic" panose="020B0502020202020204" pitchFamily="34" charset="0"/>
            </a:endParaRPr>
          </a:p>
        </p:txBody>
      </p:sp>
      <p:sp>
        <p:nvSpPr>
          <p:cNvPr id="1434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pl-PL" sz="2800" dirty="0">
                <a:latin typeface="Century Gothic" pitchFamily="34" charset="0"/>
              </a:rPr>
              <a:t>Thermal ablation</a:t>
            </a:r>
            <a:br>
              <a:rPr lang="pl-PL" sz="2800" dirty="0">
                <a:latin typeface="Century Gothic" pitchFamily="34" charset="0"/>
              </a:rPr>
            </a:br>
            <a:endParaRPr lang="en-US" noProof="0" dirty="0" smtClean="0">
              <a:latin typeface="Century Gothic" pitchFamily="34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0" y="6499631"/>
            <a:ext cx="759633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baseline="30000" dirty="0" smtClean="0">
                <a:latin typeface="Century Gothic" panose="020B0502020202020204" pitchFamily="34" charset="0"/>
              </a:rPr>
              <a:t>1</a:t>
            </a:r>
            <a:r>
              <a:rPr lang="en-US" sz="1200" dirty="0" smtClean="0">
                <a:latin typeface="Century Gothic" panose="020B0502020202020204" pitchFamily="34" charset="0"/>
              </a:rPr>
              <a:t>Lau WY et al. Ann </a:t>
            </a:r>
            <a:r>
              <a:rPr lang="en-US" sz="1200" dirty="0" err="1">
                <a:latin typeface="Century Gothic" panose="020B0502020202020204" pitchFamily="34" charset="0"/>
              </a:rPr>
              <a:t>Surg</a:t>
            </a:r>
            <a:r>
              <a:rPr lang="en-US" sz="1200" dirty="0">
                <a:latin typeface="Century Gothic" panose="020B0502020202020204" pitchFamily="34" charset="0"/>
              </a:rPr>
              <a:t> </a:t>
            </a:r>
            <a:r>
              <a:rPr lang="en-US" sz="1200" dirty="0" smtClean="0">
                <a:latin typeface="Century Gothic" panose="020B0502020202020204" pitchFamily="34" charset="0"/>
              </a:rPr>
              <a:t>2009</a:t>
            </a:r>
            <a:endParaRPr lang="en-US" sz="1200" dirty="0">
              <a:latin typeface="Century Gothic" panose="020B0502020202020204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5857" y="2630128"/>
            <a:ext cx="5846198" cy="3869501"/>
          </a:xfrm>
          <a:prstGeom prst="rect">
            <a:avLst/>
          </a:prstGeom>
        </p:spPr>
      </p:pic>
      <p:sp>
        <p:nvSpPr>
          <p:cNvPr id="13" name="Rectangle 5"/>
          <p:cNvSpPr txBox="1">
            <a:spLocks noChangeArrowheads="1"/>
          </p:cNvSpPr>
          <p:nvPr/>
        </p:nvSpPr>
        <p:spPr bwMode="auto">
          <a:xfrm>
            <a:off x="179511" y="1424930"/>
            <a:ext cx="8867651" cy="2364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419100" indent="-419100" algn="l" rtl="0" eaLnBrk="1" fontAlgn="base" hangingPunct="1">
              <a:lnSpc>
                <a:spcPct val="95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Arial" pitchFamily="34" charset="0"/>
              <a:buChar char="&gt;"/>
              <a:defRPr sz="2200">
                <a:solidFill>
                  <a:srgbClr val="333333"/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  <a:lvl2pPr marL="838200" indent="-381000" algn="l" rtl="0" eaLnBrk="1" fontAlgn="base" hangingPunct="1">
              <a:lnSpc>
                <a:spcPct val="95000"/>
              </a:lnSpc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—"/>
              <a:defRPr sz="2000">
                <a:solidFill>
                  <a:srgbClr val="333333"/>
                </a:solidFill>
                <a:latin typeface="Century Gothic" panose="020B0502020202020204" pitchFamily="34" charset="0"/>
              </a:defRPr>
            </a:lvl2pPr>
            <a:lvl3pPr marL="1295400" indent="-381000" algn="l" rtl="0" eaLnBrk="1" fontAlgn="base" hangingPunct="1">
              <a:lnSpc>
                <a:spcPct val="95000"/>
              </a:lnSpc>
              <a:spcBef>
                <a:spcPct val="20000"/>
              </a:spcBef>
              <a:spcAft>
                <a:spcPct val="0"/>
              </a:spcAft>
              <a:buSzPct val="85000"/>
              <a:buFont typeface="Arial" pitchFamily="34" charset="0"/>
              <a:buChar char="–"/>
              <a:defRPr>
                <a:solidFill>
                  <a:srgbClr val="333333"/>
                </a:solidFill>
                <a:latin typeface="Century Gothic" panose="020B0502020202020204" pitchFamily="34" charset="0"/>
              </a:defRPr>
            </a:lvl3pPr>
            <a:lvl4pPr marL="1714500" indent="-381000" algn="l" rtl="0" eaLnBrk="1" fontAlgn="base" hangingPunct="1">
              <a:lnSpc>
                <a:spcPct val="95000"/>
              </a:lnSpc>
              <a:spcBef>
                <a:spcPct val="20000"/>
              </a:spcBef>
              <a:spcAft>
                <a:spcPct val="0"/>
              </a:spcAft>
              <a:buSzPct val="85000"/>
              <a:buFont typeface="Arial" pitchFamily="34" charset="0"/>
              <a:buChar char="–"/>
              <a:defRPr>
                <a:solidFill>
                  <a:srgbClr val="333333"/>
                </a:solidFill>
                <a:latin typeface="Century Gothic" panose="020B0502020202020204" pitchFamily="34" charset="0"/>
              </a:defRPr>
            </a:lvl4pPr>
            <a:lvl5pPr marL="2133600" indent="-381000" algn="l" rtl="0" eaLnBrk="1" fontAlgn="base" hangingPunct="1">
              <a:lnSpc>
                <a:spcPct val="95000"/>
              </a:lnSpc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85000"/>
              <a:buFont typeface="Arial" pitchFamily="34" charset="0"/>
              <a:buChar char="–"/>
              <a:defRPr>
                <a:solidFill>
                  <a:srgbClr val="333333"/>
                </a:solidFill>
                <a:latin typeface="Century Gothic" panose="020B0502020202020204" pitchFamily="34" charset="0"/>
              </a:defRPr>
            </a:lvl5pPr>
            <a:lvl6pPr marL="2590800" indent="-381000" algn="l" rtl="0" eaLnBrk="1" fontAlgn="base" hangingPunct="1">
              <a:lnSpc>
                <a:spcPct val="95000"/>
              </a:lnSpc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85000"/>
              <a:buFont typeface="Arial" charset="0"/>
              <a:buChar char="–"/>
              <a:defRPr>
                <a:solidFill>
                  <a:srgbClr val="333333"/>
                </a:solidFill>
                <a:latin typeface="+mn-lt"/>
              </a:defRPr>
            </a:lvl6pPr>
            <a:lvl7pPr marL="3048000" indent="-381000" algn="l" rtl="0" eaLnBrk="1" fontAlgn="base" hangingPunct="1">
              <a:lnSpc>
                <a:spcPct val="95000"/>
              </a:lnSpc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85000"/>
              <a:buFont typeface="Arial" charset="0"/>
              <a:buChar char="–"/>
              <a:defRPr>
                <a:solidFill>
                  <a:srgbClr val="333333"/>
                </a:solidFill>
                <a:latin typeface="+mn-lt"/>
              </a:defRPr>
            </a:lvl7pPr>
            <a:lvl8pPr marL="3505200" indent="-381000" algn="l" rtl="0" eaLnBrk="1" fontAlgn="base" hangingPunct="1">
              <a:lnSpc>
                <a:spcPct val="95000"/>
              </a:lnSpc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85000"/>
              <a:buFont typeface="Arial" charset="0"/>
              <a:buChar char="–"/>
              <a:defRPr>
                <a:solidFill>
                  <a:srgbClr val="333333"/>
                </a:solidFill>
                <a:latin typeface="+mn-lt"/>
              </a:defRPr>
            </a:lvl8pPr>
            <a:lvl9pPr marL="3962400" indent="-381000" algn="l" rtl="0" eaLnBrk="1" fontAlgn="base" hangingPunct="1">
              <a:lnSpc>
                <a:spcPct val="95000"/>
              </a:lnSpc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85000"/>
              <a:buFont typeface="Arial" charset="0"/>
              <a:buChar char="–"/>
              <a:defRPr>
                <a:solidFill>
                  <a:srgbClr val="333333"/>
                </a:solidFill>
                <a:latin typeface="+mn-lt"/>
              </a:defRPr>
            </a:lvl9pPr>
          </a:lstStyle>
          <a:p>
            <a:pPr marL="0" indent="0">
              <a:buNone/>
            </a:pPr>
            <a:r>
              <a:rPr lang="en-GB" sz="2400" kern="0" dirty="0"/>
              <a:t>Curative treatment</a:t>
            </a:r>
          </a:p>
          <a:p>
            <a:r>
              <a:rPr lang="en-GB" sz="2400" kern="0" dirty="0"/>
              <a:t>Early HCC</a:t>
            </a:r>
          </a:p>
          <a:p>
            <a:r>
              <a:rPr lang="en-GB" sz="2400" kern="0" dirty="0"/>
              <a:t>Non-</a:t>
            </a:r>
            <a:r>
              <a:rPr lang="en-GB" sz="2400" kern="0" dirty="0" err="1"/>
              <a:t>resectable</a:t>
            </a:r>
            <a:r>
              <a:rPr lang="en-GB" sz="2400" kern="0" dirty="0"/>
              <a:t> primary liver tumours</a:t>
            </a:r>
            <a:r>
              <a:rPr lang="en-GB" sz="2400" kern="0" baseline="30000" dirty="0"/>
              <a:t>1</a:t>
            </a:r>
            <a:endParaRPr lang="en-GB" sz="2400" kern="0" dirty="0"/>
          </a:p>
          <a:p>
            <a:r>
              <a:rPr lang="pl-PL" sz="2400" kern="0" dirty="0"/>
              <a:t>Percutaneous</a:t>
            </a:r>
            <a:endParaRPr lang="de-CH" sz="2400" kern="0" dirty="0"/>
          </a:p>
          <a:p>
            <a:r>
              <a:rPr lang="de-CH" sz="2400" kern="0" dirty="0" smtClean="0"/>
              <a:t>M</a:t>
            </a:r>
            <a:r>
              <a:rPr lang="pl-PL" sz="2400" kern="0" dirty="0"/>
              <a:t>inimally-invasive</a:t>
            </a:r>
            <a:endParaRPr lang="en-GB" sz="2400" kern="0" dirty="0"/>
          </a:p>
        </p:txBody>
      </p:sp>
    </p:spTree>
    <p:extLst>
      <p:ext uri="{BB962C8B-B14F-4D97-AF65-F5344CB8AC3E}">
        <p14:creationId xmlns:p14="http://schemas.microsoft.com/office/powerpoint/2010/main" val="9775797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0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fld id="{CB02F75A-EA28-4359-8025-12125A796D65}" type="slidenum">
              <a:rPr lang="de-CH" sz="1200" smtClean="0">
                <a:latin typeface="Century Gothic" panose="020B0502020202020204" pitchFamily="34" charset="0"/>
              </a:rPr>
              <a:pPr/>
              <a:t>5</a:t>
            </a:fld>
            <a:endParaRPr lang="de-CH" sz="1400" dirty="0" smtClean="0">
              <a:latin typeface="Century Gothic" panose="020B0502020202020204" pitchFamily="34" charset="0"/>
            </a:endParaRPr>
          </a:p>
        </p:txBody>
      </p:sp>
      <p:sp>
        <p:nvSpPr>
          <p:cNvPr id="1434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pl-PL" sz="2800" dirty="0">
                <a:latin typeface="Century Gothic" pitchFamily="34" charset="0"/>
              </a:rPr>
              <a:t>Thermal ablation</a:t>
            </a:r>
            <a:br>
              <a:rPr lang="pl-PL" sz="2800" dirty="0">
                <a:latin typeface="Century Gothic" pitchFamily="34" charset="0"/>
              </a:rPr>
            </a:br>
            <a:endParaRPr lang="en-US" noProof="0" dirty="0" smtClean="0">
              <a:latin typeface="Century Gothic" pitchFamily="34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0" y="6499631"/>
            <a:ext cx="759633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baseline="30000" dirty="0" smtClean="0">
                <a:latin typeface="Century Gothic" panose="020B0502020202020204" pitchFamily="34" charset="0"/>
              </a:rPr>
              <a:t>1</a:t>
            </a:r>
            <a:r>
              <a:rPr lang="en-US" sz="1200" dirty="0" smtClean="0">
                <a:latin typeface="Century Gothic" panose="020B0502020202020204" pitchFamily="34" charset="0"/>
              </a:rPr>
              <a:t>Lau WY et al. Ann </a:t>
            </a:r>
            <a:r>
              <a:rPr lang="en-US" sz="1200" dirty="0" err="1">
                <a:latin typeface="Century Gothic" panose="020B0502020202020204" pitchFamily="34" charset="0"/>
              </a:rPr>
              <a:t>Surg</a:t>
            </a:r>
            <a:r>
              <a:rPr lang="en-US" sz="1200" dirty="0">
                <a:latin typeface="Century Gothic" panose="020B0502020202020204" pitchFamily="34" charset="0"/>
              </a:rPr>
              <a:t> </a:t>
            </a:r>
            <a:r>
              <a:rPr lang="en-US" sz="1200" dirty="0" smtClean="0">
                <a:latin typeface="Century Gothic" panose="020B0502020202020204" pitchFamily="34" charset="0"/>
              </a:rPr>
              <a:t>2009</a:t>
            </a:r>
            <a:endParaRPr lang="en-US" sz="1200" dirty="0">
              <a:latin typeface="Century Gothic" panose="020B0502020202020204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5857" y="2630128"/>
            <a:ext cx="5846197" cy="3869501"/>
          </a:xfrm>
          <a:prstGeom prst="rect">
            <a:avLst/>
          </a:prstGeom>
        </p:spPr>
      </p:pic>
      <p:sp>
        <p:nvSpPr>
          <p:cNvPr id="13" name="Rectangle 5"/>
          <p:cNvSpPr txBox="1">
            <a:spLocks noChangeArrowheads="1"/>
          </p:cNvSpPr>
          <p:nvPr/>
        </p:nvSpPr>
        <p:spPr bwMode="auto">
          <a:xfrm>
            <a:off x="179511" y="1424929"/>
            <a:ext cx="8867651" cy="2893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419100" indent="-419100" algn="l" rtl="0" eaLnBrk="1" fontAlgn="base" hangingPunct="1">
              <a:lnSpc>
                <a:spcPct val="95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Arial" pitchFamily="34" charset="0"/>
              <a:buChar char="&gt;"/>
              <a:defRPr sz="2200">
                <a:solidFill>
                  <a:srgbClr val="333333"/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  <a:lvl2pPr marL="838200" indent="-381000" algn="l" rtl="0" eaLnBrk="1" fontAlgn="base" hangingPunct="1">
              <a:lnSpc>
                <a:spcPct val="95000"/>
              </a:lnSpc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—"/>
              <a:defRPr sz="2000">
                <a:solidFill>
                  <a:srgbClr val="333333"/>
                </a:solidFill>
                <a:latin typeface="Century Gothic" panose="020B0502020202020204" pitchFamily="34" charset="0"/>
              </a:defRPr>
            </a:lvl2pPr>
            <a:lvl3pPr marL="1295400" indent="-381000" algn="l" rtl="0" eaLnBrk="1" fontAlgn="base" hangingPunct="1">
              <a:lnSpc>
                <a:spcPct val="95000"/>
              </a:lnSpc>
              <a:spcBef>
                <a:spcPct val="20000"/>
              </a:spcBef>
              <a:spcAft>
                <a:spcPct val="0"/>
              </a:spcAft>
              <a:buSzPct val="85000"/>
              <a:buFont typeface="Arial" pitchFamily="34" charset="0"/>
              <a:buChar char="–"/>
              <a:defRPr>
                <a:solidFill>
                  <a:srgbClr val="333333"/>
                </a:solidFill>
                <a:latin typeface="Century Gothic" panose="020B0502020202020204" pitchFamily="34" charset="0"/>
              </a:defRPr>
            </a:lvl3pPr>
            <a:lvl4pPr marL="1714500" indent="-381000" algn="l" rtl="0" eaLnBrk="1" fontAlgn="base" hangingPunct="1">
              <a:lnSpc>
                <a:spcPct val="95000"/>
              </a:lnSpc>
              <a:spcBef>
                <a:spcPct val="20000"/>
              </a:spcBef>
              <a:spcAft>
                <a:spcPct val="0"/>
              </a:spcAft>
              <a:buSzPct val="85000"/>
              <a:buFont typeface="Arial" pitchFamily="34" charset="0"/>
              <a:buChar char="–"/>
              <a:defRPr>
                <a:solidFill>
                  <a:srgbClr val="333333"/>
                </a:solidFill>
                <a:latin typeface="Century Gothic" panose="020B0502020202020204" pitchFamily="34" charset="0"/>
              </a:defRPr>
            </a:lvl4pPr>
            <a:lvl5pPr marL="2133600" indent="-381000" algn="l" rtl="0" eaLnBrk="1" fontAlgn="base" hangingPunct="1">
              <a:lnSpc>
                <a:spcPct val="95000"/>
              </a:lnSpc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85000"/>
              <a:buFont typeface="Arial" pitchFamily="34" charset="0"/>
              <a:buChar char="–"/>
              <a:defRPr>
                <a:solidFill>
                  <a:srgbClr val="333333"/>
                </a:solidFill>
                <a:latin typeface="Century Gothic" panose="020B0502020202020204" pitchFamily="34" charset="0"/>
              </a:defRPr>
            </a:lvl5pPr>
            <a:lvl6pPr marL="2590800" indent="-381000" algn="l" rtl="0" eaLnBrk="1" fontAlgn="base" hangingPunct="1">
              <a:lnSpc>
                <a:spcPct val="95000"/>
              </a:lnSpc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85000"/>
              <a:buFont typeface="Arial" charset="0"/>
              <a:buChar char="–"/>
              <a:defRPr>
                <a:solidFill>
                  <a:srgbClr val="333333"/>
                </a:solidFill>
                <a:latin typeface="+mn-lt"/>
              </a:defRPr>
            </a:lvl6pPr>
            <a:lvl7pPr marL="3048000" indent="-381000" algn="l" rtl="0" eaLnBrk="1" fontAlgn="base" hangingPunct="1">
              <a:lnSpc>
                <a:spcPct val="95000"/>
              </a:lnSpc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85000"/>
              <a:buFont typeface="Arial" charset="0"/>
              <a:buChar char="–"/>
              <a:defRPr>
                <a:solidFill>
                  <a:srgbClr val="333333"/>
                </a:solidFill>
                <a:latin typeface="+mn-lt"/>
              </a:defRPr>
            </a:lvl7pPr>
            <a:lvl8pPr marL="3505200" indent="-381000" algn="l" rtl="0" eaLnBrk="1" fontAlgn="base" hangingPunct="1">
              <a:lnSpc>
                <a:spcPct val="95000"/>
              </a:lnSpc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85000"/>
              <a:buFont typeface="Arial" charset="0"/>
              <a:buChar char="–"/>
              <a:defRPr>
                <a:solidFill>
                  <a:srgbClr val="333333"/>
                </a:solidFill>
                <a:latin typeface="+mn-lt"/>
              </a:defRPr>
            </a:lvl8pPr>
            <a:lvl9pPr marL="3962400" indent="-381000" algn="l" rtl="0" eaLnBrk="1" fontAlgn="base" hangingPunct="1">
              <a:lnSpc>
                <a:spcPct val="95000"/>
              </a:lnSpc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85000"/>
              <a:buFont typeface="Arial" charset="0"/>
              <a:buChar char="–"/>
              <a:defRPr>
                <a:solidFill>
                  <a:srgbClr val="333333"/>
                </a:solidFill>
                <a:latin typeface="+mn-lt"/>
              </a:defRPr>
            </a:lvl9pPr>
          </a:lstStyle>
          <a:p>
            <a:pPr marL="0" indent="0">
              <a:buNone/>
            </a:pPr>
            <a:r>
              <a:rPr lang="en-GB" sz="2400" kern="0" dirty="0"/>
              <a:t>Curative treatment</a:t>
            </a:r>
          </a:p>
          <a:p>
            <a:r>
              <a:rPr lang="en-GB" sz="2400" kern="0" dirty="0"/>
              <a:t>Early HCC</a:t>
            </a:r>
          </a:p>
          <a:p>
            <a:r>
              <a:rPr lang="en-GB" sz="2400" kern="0" dirty="0"/>
              <a:t>Non-</a:t>
            </a:r>
            <a:r>
              <a:rPr lang="en-GB" sz="2400" kern="0" dirty="0" err="1"/>
              <a:t>resectable</a:t>
            </a:r>
            <a:r>
              <a:rPr lang="en-GB" sz="2400" kern="0" dirty="0"/>
              <a:t> primary liver tumours</a:t>
            </a:r>
            <a:r>
              <a:rPr lang="en-GB" sz="2400" kern="0" baseline="30000" dirty="0"/>
              <a:t>1</a:t>
            </a:r>
            <a:endParaRPr lang="en-GB" sz="2400" kern="0" dirty="0"/>
          </a:p>
          <a:p>
            <a:r>
              <a:rPr lang="pl-PL" sz="2400" kern="0" dirty="0"/>
              <a:t>Percutaneous</a:t>
            </a:r>
            <a:endParaRPr lang="de-CH" sz="2400" kern="0" dirty="0"/>
          </a:p>
          <a:p>
            <a:r>
              <a:rPr lang="de-CH" sz="2400" kern="0" dirty="0"/>
              <a:t>M</a:t>
            </a:r>
            <a:r>
              <a:rPr lang="pl-PL" sz="2400" kern="0" dirty="0"/>
              <a:t>inimally-invasive</a:t>
            </a:r>
            <a:endParaRPr lang="en-GB" sz="2400" kern="0" dirty="0"/>
          </a:p>
          <a:p>
            <a:pPr lvl="1"/>
            <a:r>
              <a:rPr lang="en-GB" kern="0" dirty="0" smtClean="0"/>
              <a:t>RFA</a:t>
            </a:r>
          </a:p>
          <a:p>
            <a:pPr lvl="1"/>
            <a:r>
              <a:rPr lang="en-GB" kern="0" dirty="0" smtClean="0"/>
              <a:t>MWA</a:t>
            </a:r>
          </a:p>
        </p:txBody>
      </p:sp>
    </p:spTree>
    <p:extLst>
      <p:ext uri="{BB962C8B-B14F-4D97-AF65-F5344CB8AC3E}">
        <p14:creationId xmlns:p14="http://schemas.microsoft.com/office/powerpoint/2010/main" val="35766305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0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fld id="{CB02F75A-EA28-4359-8025-12125A796D65}" type="slidenum">
              <a:rPr lang="de-CH" sz="1200" smtClean="0">
                <a:latin typeface="Century Gothic" panose="020B0502020202020204" pitchFamily="34" charset="0"/>
              </a:rPr>
              <a:pPr/>
              <a:t>6</a:t>
            </a:fld>
            <a:endParaRPr lang="de-CH" sz="1400" dirty="0" smtClean="0">
              <a:latin typeface="Century Gothic" panose="020B0502020202020204" pitchFamily="34" charset="0"/>
            </a:endParaRPr>
          </a:p>
        </p:txBody>
      </p:sp>
      <p:sp>
        <p:nvSpPr>
          <p:cNvPr id="1434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pl-PL" sz="2800" dirty="0">
                <a:latin typeface="Century Gothic" pitchFamily="34" charset="0"/>
              </a:rPr>
              <a:t>Thermal ablation</a:t>
            </a:r>
            <a:br>
              <a:rPr lang="pl-PL" sz="2800" dirty="0">
                <a:latin typeface="Century Gothic" pitchFamily="34" charset="0"/>
              </a:rPr>
            </a:br>
            <a:endParaRPr lang="en-US" noProof="0" dirty="0" smtClean="0">
              <a:latin typeface="Century Gothic" pitchFamily="34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0" y="6499631"/>
            <a:ext cx="759633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baseline="30000" dirty="0" smtClean="0">
                <a:latin typeface="Century Gothic" panose="020B0502020202020204" pitchFamily="34" charset="0"/>
              </a:rPr>
              <a:t>1</a:t>
            </a:r>
            <a:r>
              <a:rPr lang="en-US" sz="1200" dirty="0" smtClean="0">
                <a:latin typeface="Century Gothic" panose="020B0502020202020204" pitchFamily="34" charset="0"/>
              </a:rPr>
              <a:t>Lau WY et al. Ann </a:t>
            </a:r>
            <a:r>
              <a:rPr lang="en-US" sz="1200" dirty="0" err="1">
                <a:latin typeface="Century Gothic" panose="020B0502020202020204" pitchFamily="34" charset="0"/>
              </a:rPr>
              <a:t>Surg</a:t>
            </a:r>
            <a:r>
              <a:rPr lang="en-US" sz="1200" dirty="0">
                <a:latin typeface="Century Gothic" panose="020B0502020202020204" pitchFamily="34" charset="0"/>
              </a:rPr>
              <a:t> </a:t>
            </a:r>
            <a:r>
              <a:rPr lang="en-US" sz="1200" dirty="0" smtClean="0">
                <a:latin typeface="Century Gothic" panose="020B0502020202020204" pitchFamily="34" charset="0"/>
              </a:rPr>
              <a:t>2009</a:t>
            </a:r>
            <a:endParaRPr lang="en-US" sz="1200" dirty="0">
              <a:latin typeface="Century Gothic" panose="020B0502020202020204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5857" y="2630128"/>
            <a:ext cx="5846197" cy="3869500"/>
          </a:xfrm>
          <a:prstGeom prst="rect">
            <a:avLst/>
          </a:prstGeom>
        </p:spPr>
      </p:pic>
      <p:sp>
        <p:nvSpPr>
          <p:cNvPr id="13" name="Rectangle 5"/>
          <p:cNvSpPr txBox="1">
            <a:spLocks noChangeArrowheads="1"/>
          </p:cNvSpPr>
          <p:nvPr/>
        </p:nvSpPr>
        <p:spPr bwMode="auto">
          <a:xfrm>
            <a:off x="179511" y="1424930"/>
            <a:ext cx="8867652" cy="30353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419100" indent="-419100" algn="l" rtl="0" eaLnBrk="1" fontAlgn="base" hangingPunct="1">
              <a:lnSpc>
                <a:spcPct val="95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Arial" pitchFamily="34" charset="0"/>
              <a:buChar char="&gt;"/>
              <a:defRPr sz="2200">
                <a:solidFill>
                  <a:srgbClr val="333333"/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  <a:lvl2pPr marL="838200" indent="-381000" algn="l" rtl="0" eaLnBrk="1" fontAlgn="base" hangingPunct="1">
              <a:lnSpc>
                <a:spcPct val="95000"/>
              </a:lnSpc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—"/>
              <a:defRPr sz="2000">
                <a:solidFill>
                  <a:srgbClr val="333333"/>
                </a:solidFill>
                <a:latin typeface="Century Gothic" panose="020B0502020202020204" pitchFamily="34" charset="0"/>
              </a:defRPr>
            </a:lvl2pPr>
            <a:lvl3pPr marL="1295400" indent="-381000" algn="l" rtl="0" eaLnBrk="1" fontAlgn="base" hangingPunct="1">
              <a:lnSpc>
                <a:spcPct val="95000"/>
              </a:lnSpc>
              <a:spcBef>
                <a:spcPct val="20000"/>
              </a:spcBef>
              <a:spcAft>
                <a:spcPct val="0"/>
              </a:spcAft>
              <a:buSzPct val="85000"/>
              <a:buFont typeface="Arial" pitchFamily="34" charset="0"/>
              <a:buChar char="–"/>
              <a:defRPr>
                <a:solidFill>
                  <a:srgbClr val="333333"/>
                </a:solidFill>
                <a:latin typeface="Century Gothic" panose="020B0502020202020204" pitchFamily="34" charset="0"/>
              </a:defRPr>
            </a:lvl3pPr>
            <a:lvl4pPr marL="1714500" indent="-381000" algn="l" rtl="0" eaLnBrk="1" fontAlgn="base" hangingPunct="1">
              <a:lnSpc>
                <a:spcPct val="95000"/>
              </a:lnSpc>
              <a:spcBef>
                <a:spcPct val="20000"/>
              </a:spcBef>
              <a:spcAft>
                <a:spcPct val="0"/>
              </a:spcAft>
              <a:buSzPct val="85000"/>
              <a:buFont typeface="Arial" pitchFamily="34" charset="0"/>
              <a:buChar char="–"/>
              <a:defRPr>
                <a:solidFill>
                  <a:srgbClr val="333333"/>
                </a:solidFill>
                <a:latin typeface="Century Gothic" panose="020B0502020202020204" pitchFamily="34" charset="0"/>
              </a:defRPr>
            </a:lvl4pPr>
            <a:lvl5pPr marL="2133600" indent="-381000" algn="l" rtl="0" eaLnBrk="1" fontAlgn="base" hangingPunct="1">
              <a:lnSpc>
                <a:spcPct val="95000"/>
              </a:lnSpc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85000"/>
              <a:buFont typeface="Arial" pitchFamily="34" charset="0"/>
              <a:buChar char="–"/>
              <a:defRPr>
                <a:solidFill>
                  <a:srgbClr val="333333"/>
                </a:solidFill>
                <a:latin typeface="Century Gothic" panose="020B0502020202020204" pitchFamily="34" charset="0"/>
              </a:defRPr>
            </a:lvl5pPr>
            <a:lvl6pPr marL="2590800" indent="-381000" algn="l" rtl="0" eaLnBrk="1" fontAlgn="base" hangingPunct="1">
              <a:lnSpc>
                <a:spcPct val="95000"/>
              </a:lnSpc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85000"/>
              <a:buFont typeface="Arial" charset="0"/>
              <a:buChar char="–"/>
              <a:defRPr>
                <a:solidFill>
                  <a:srgbClr val="333333"/>
                </a:solidFill>
                <a:latin typeface="+mn-lt"/>
              </a:defRPr>
            </a:lvl6pPr>
            <a:lvl7pPr marL="3048000" indent="-381000" algn="l" rtl="0" eaLnBrk="1" fontAlgn="base" hangingPunct="1">
              <a:lnSpc>
                <a:spcPct val="95000"/>
              </a:lnSpc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85000"/>
              <a:buFont typeface="Arial" charset="0"/>
              <a:buChar char="–"/>
              <a:defRPr>
                <a:solidFill>
                  <a:srgbClr val="333333"/>
                </a:solidFill>
                <a:latin typeface="+mn-lt"/>
              </a:defRPr>
            </a:lvl7pPr>
            <a:lvl8pPr marL="3505200" indent="-381000" algn="l" rtl="0" eaLnBrk="1" fontAlgn="base" hangingPunct="1">
              <a:lnSpc>
                <a:spcPct val="95000"/>
              </a:lnSpc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85000"/>
              <a:buFont typeface="Arial" charset="0"/>
              <a:buChar char="–"/>
              <a:defRPr>
                <a:solidFill>
                  <a:srgbClr val="333333"/>
                </a:solidFill>
                <a:latin typeface="+mn-lt"/>
              </a:defRPr>
            </a:lvl8pPr>
            <a:lvl9pPr marL="3962400" indent="-381000" algn="l" rtl="0" eaLnBrk="1" fontAlgn="base" hangingPunct="1">
              <a:lnSpc>
                <a:spcPct val="95000"/>
              </a:lnSpc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85000"/>
              <a:buFont typeface="Arial" charset="0"/>
              <a:buChar char="–"/>
              <a:defRPr>
                <a:solidFill>
                  <a:srgbClr val="333333"/>
                </a:solidFill>
                <a:latin typeface="+mn-lt"/>
              </a:defRPr>
            </a:lvl9pPr>
          </a:lstStyle>
          <a:p>
            <a:pPr marL="0" indent="0">
              <a:buNone/>
            </a:pPr>
            <a:r>
              <a:rPr lang="en-GB" sz="2400" kern="0" dirty="0"/>
              <a:t>Curative treatment</a:t>
            </a:r>
          </a:p>
          <a:p>
            <a:r>
              <a:rPr lang="en-GB" sz="2400" kern="0" dirty="0"/>
              <a:t>Early HCC</a:t>
            </a:r>
          </a:p>
          <a:p>
            <a:r>
              <a:rPr lang="en-GB" sz="2400" kern="0" dirty="0"/>
              <a:t>Non-</a:t>
            </a:r>
            <a:r>
              <a:rPr lang="en-GB" sz="2400" kern="0" dirty="0" err="1"/>
              <a:t>resectable</a:t>
            </a:r>
            <a:r>
              <a:rPr lang="en-GB" sz="2400" kern="0" dirty="0"/>
              <a:t> primary liver tumours</a:t>
            </a:r>
            <a:r>
              <a:rPr lang="en-GB" sz="2400" kern="0" baseline="30000" dirty="0"/>
              <a:t>1</a:t>
            </a:r>
            <a:endParaRPr lang="en-GB" sz="2400" kern="0" dirty="0"/>
          </a:p>
          <a:p>
            <a:r>
              <a:rPr lang="pl-PL" sz="2400" kern="0" dirty="0" smtClean="0"/>
              <a:t>Percutaneous</a:t>
            </a:r>
            <a:endParaRPr lang="de-CH" sz="2400" kern="0" dirty="0" smtClean="0"/>
          </a:p>
          <a:p>
            <a:r>
              <a:rPr lang="de-CH" sz="2400" kern="0" dirty="0" smtClean="0"/>
              <a:t>M</a:t>
            </a:r>
            <a:r>
              <a:rPr lang="pl-PL" sz="2400" kern="0" dirty="0" smtClean="0"/>
              <a:t>inimally-invasive</a:t>
            </a:r>
            <a:endParaRPr lang="en-GB" sz="2400" kern="0" dirty="0"/>
          </a:p>
          <a:p>
            <a:pPr lvl="1"/>
            <a:r>
              <a:rPr lang="en-GB" kern="0" dirty="0"/>
              <a:t>RFA</a:t>
            </a:r>
          </a:p>
          <a:p>
            <a:pPr lvl="1"/>
            <a:r>
              <a:rPr lang="en-GB" kern="0" dirty="0"/>
              <a:t>MWA</a:t>
            </a:r>
          </a:p>
        </p:txBody>
      </p:sp>
      <p:sp>
        <p:nvSpPr>
          <p:cNvPr id="9" name="Rectangle 5"/>
          <p:cNvSpPr txBox="1">
            <a:spLocks noChangeArrowheads="1"/>
          </p:cNvSpPr>
          <p:nvPr/>
        </p:nvSpPr>
        <p:spPr bwMode="auto">
          <a:xfrm>
            <a:off x="198850" y="4509120"/>
            <a:ext cx="3390544" cy="18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419100" indent="-419100" algn="l" rtl="0" eaLnBrk="1" fontAlgn="base" hangingPunct="1">
              <a:lnSpc>
                <a:spcPct val="95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Arial" pitchFamily="34" charset="0"/>
              <a:buChar char="&gt;"/>
              <a:defRPr sz="2200">
                <a:solidFill>
                  <a:srgbClr val="333333"/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  <a:lvl2pPr marL="838200" indent="-381000" algn="l" rtl="0" eaLnBrk="1" fontAlgn="base" hangingPunct="1">
              <a:lnSpc>
                <a:spcPct val="95000"/>
              </a:lnSpc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—"/>
              <a:defRPr sz="2000">
                <a:solidFill>
                  <a:srgbClr val="333333"/>
                </a:solidFill>
                <a:latin typeface="Century Gothic" panose="020B0502020202020204" pitchFamily="34" charset="0"/>
              </a:defRPr>
            </a:lvl2pPr>
            <a:lvl3pPr marL="1295400" indent="-381000" algn="l" rtl="0" eaLnBrk="1" fontAlgn="base" hangingPunct="1">
              <a:lnSpc>
                <a:spcPct val="95000"/>
              </a:lnSpc>
              <a:spcBef>
                <a:spcPct val="20000"/>
              </a:spcBef>
              <a:spcAft>
                <a:spcPct val="0"/>
              </a:spcAft>
              <a:buSzPct val="85000"/>
              <a:buFont typeface="Arial" pitchFamily="34" charset="0"/>
              <a:buChar char="–"/>
              <a:defRPr>
                <a:solidFill>
                  <a:srgbClr val="333333"/>
                </a:solidFill>
                <a:latin typeface="Century Gothic" panose="020B0502020202020204" pitchFamily="34" charset="0"/>
              </a:defRPr>
            </a:lvl3pPr>
            <a:lvl4pPr marL="1714500" indent="-381000" algn="l" rtl="0" eaLnBrk="1" fontAlgn="base" hangingPunct="1">
              <a:lnSpc>
                <a:spcPct val="95000"/>
              </a:lnSpc>
              <a:spcBef>
                <a:spcPct val="20000"/>
              </a:spcBef>
              <a:spcAft>
                <a:spcPct val="0"/>
              </a:spcAft>
              <a:buSzPct val="85000"/>
              <a:buFont typeface="Arial" pitchFamily="34" charset="0"/>
              <a:buChar char="–"/>
              <a:defRPr>
                <a:solidFill>
                  <a:srgbClr val="333333"/>
                </a:solidFill>
                <a:latin typeface="Century Gothic" panose="020B0502020202020204" pitchFamily="34" charset="0"/>
              </a:defRPr>
            </a:lvl4pPr>
            <a:lvl5pPr marL="2133600" indent="-381000" algn="l" rtl="0" eaLnBrk="1" fontAlgn="base" hangingPunct="1">
              <a:lnSpc>
                <a:spcPct val="95000"/>
              </a:lnSpc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85000"/>
              <a:buFont typeface="Arial" pitchFamily="34" charset="0"/>
              <a:buChar char="–"/>
              <a:defRPr>
                <a:solidFill>
                  <a:srgbClr val="333333"/>
                </a:solidFill>
                <a:latin typeface="Century Gothic" panose="020B0502020202020204" pitchFamily="34" charset="0"/>
              </a:defRPr>
            </a:lvl5pPr>
            <a:lvl6pPr marL="2590800" indent="-381000" algn="l" rtl="0" eaLnBrk="1" fontAlgn="base" hangingPunct="1">
              <a:lnSpc>
                <a:spcPct val="95000"/>
              </a:lnSpc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85000"/>
              <a:buFont typeface="Arial" charset="0"/>
              <a:buChar char="–"/>
              <a:defRPr>
                <a:solidFill>
                  <a:srgbClr val="333333"/>
                </a:solidFill>
                <a:latin typeface="+mn-lt"/>
              </a:defRPr>
            </a:lvl6pPr>
            <a:lvl7pPr marL="3048000" indent="-381000" algn="l" rtl="0" eaLnBrk="1" fontAlgn="base" hangingPunct="1">
              <a:lnSpc>
                <a:spcPct val="95000"/>
              </a:lnSpc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85000"/>
              <a:buFont typeface="Arial" charset="0"/>
              <a:buChar char="–"/>
              <a:defRPr>
                <a:solidFill>
                  <a:srgbClr val="333333"/>
                </a:solidFill>
                <a:latin typeface="+mn-lt"/>
              </a:defRPr>
            </a:lvl7pPr>
            <a:lvl8pPr marL="3505200" indent="-381000" algn="l" rtl="0" eaLnBrk="1" fontAlgn="base" hangingPunct="1">
              <a:lnSpc>
                <a:spcPct val="95000"/>
              </a:lnSpc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85000"/>
              <a:buFont typeface="Arial" charset="0"/>
              <a:buChar char="–"/>
              <a:defRPr>
                <a:solidFill>
                  <a:srgbClr val="333333"/>
                </a:solidFill>
                <a:latin typeface="+mn-lt"/>
              </a:defRPr>
            </a:lvl8pPr>
            <a:lvl9pPr marL="3962400" indent="-381000" algn="l" rtl="0" eaLnBrk="1" fontAlgn="base" hangingPunct="1">
              <a:lnSpc>
                <a:spcPct val="95000"/>
              </a:lnSpc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85000"/>
              <a:buFont typeface="Arial" charset="0"/>
              <a:buChar char="–"/>
              <a:defRPr>
                <a:solidFill>
                  <a:srgbClr val="333333"/>
                </a:solidFill>
                <a:latin typeface="+mn-lt"/>
              </a:defRPr>
            </a:lvl9pPr>
          </a:lstStyle>
          <a:p>
            <a:pPr marL="457200" lvl="1" indent="0">
              <a:buNone/>
            </a:pPr>
            <a:endParaRPr lang="en-GB" kern="0" dirty="0" smtClean="0"/>
          </a:p>
          <a:p>
            <a:r>
              <a:rPr lang="en-GB" kern="0" dirty="0" smtClean="0"/>
              <a:t>Deficits</a:t>
            </a:r>
          </a:p>
          <a:p>
            <a:pPr lvl="1"/>
            <a:r>
              <a:rPr lang="en-GB" kern="0" dirty="0" smtClean="0"/>
              <a:t>Lack of spatial orientation</a:t>
            </a:r>
          </a:p>
          <a:p>
            <a:pPr lvl="1"/>
            <a:r>
              <a:rPr lang="en-GB" kern="0" dirty="0" smtClean="0"/>
              <a:t>Imprecision</a:t>
            </a:r>
          </a:p>
        </p:txBody>
      </p:sp>
    </p:spTree>
    <p:extLst>
      <p:ext uri="{BB962C8B-B14F-4D97-AF65-F5344CB8AC3E}">
        <p14:creationId xmlns:p14="http://schemas.microsoft.com/office/powerpoint/2010/main" val="38222900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0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fld id="{CB02F75A-EA28-4359-8025-12125A796D65}" type="slidenum">
              <a:rPr lang="de-CH" sz="1200" smtClean="0">
                <a:latin typeface="Century Gothic" panose="020B0502020202020204" pitchFamily="34" charset="0"/>
              </a:rPr>
              <a:pPr/>
              <a:t>7</a:t>
            </a:fld>
            <a:endParaRPr lang="de-CH" sz="1400" dirty="0" smtClean="0">
              <a:latin typeface="Century Gothic" panose="020B0502020202020204" pitchFamily="34" charset="0"/>
            </a:endParaRPr>
          </a:p>
        </p:txBody>
      </p:sp>
      <p:sp>
        <p:nvSpPr>
          <p:cNvPr id="1434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>
                <a:latin typeface="Century Gothic" pitchFamily="34" charset="0"/>
              </a:rPr>
              <a:t>Navigated </a:t>
            </a:r>
            <a:r>
              <a:rPr lang="en-US" noProof="0" dirty="0" smtClean="0">
                <a:latin typeface="Century Gothic" pitchFamily="34" charset="0"/>
              </a:rPr>
              <a:t>thermal ablation</a:t>
            </a:r>
          </a:p>
        </p:txBody>
      </p:sp>
      <p:sp>
        <p:nvSpPr>
          <p:cNvPr id="7" name="Rectangle 6"/>
          <p:cNvSpPr/>
          <p:nvPr/>
        </p:nvSpPr>
        <p:spPr>
          <a:xfrm>
            <a:off x="0" y="6499631"/>
            <a:ext cx="759633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baseline="30000" dirty="0" smtClean="0">
                <a:latin typeface="Century Gothic" panose="020B0502020202020204" pitchFamily="34" charset="0"/>
              </a:rPr>
              <a:t>1</a:t>
            </a:r>
            <a:r>
              <a:rPr lang="en-US" sz="1200" dirty="0" smtClean="0">
                <a:latin typeface="Century Gothic" panose="020B0502020202020204" pitchFamily="34" charset="0"/>
              </a:rPr>
              <a:t>B. Wood et al</a:t>
            </a:r>
            <a:r>
              <a:rPr lang="en-US" sz="1200" dirty="0">
                <a:latin typeface="Century Gothic" panose="020B0502020202020204" pitchFamily="34" charset="0"/>
              </a:rPr>
              <a:t>. </a:t>
            </a:r>
            <a:r>
              <a:rPr lang="en-US" sz="1200" dirty="0" smtClean="0">
                <a:latin typeface="Century Gothic" panose="020B0502020202020204" pitchFamily="34" charset="0"/>
              </a:rPr>
              <a:t>J </a:t>
            </a:r>
            <a:r>
              <a:rPr lang="en-US" sz="1200" dirty="0" err="1" smtClean="0">
                <a:latin typeface="Century Gothic" panose="020B0502020202020204" pitchFamily="34" charset="0"/>
              </a:rPr>
              <a:t>Vasc</a:t>
            </a:r>
            <a:r>
              <a:rPr lang="en-US" sz="1200" dirty="0" smtClean="0">
                <a:latin typeface="Century Gothic" panose="020B0502020202020204" pitchFamily="34" charset="0"/>
              </a:rPr>
              <a:t> </a:t>
            </a:r>
            <a:r>
              <a:rPr lang="en-US" sz="1200" dirty="0" err="1" smtClean="0">
                <a:latin typeface="Century Gothic" panose="020B0502020202020204" pitchFamily="34" charset="0"/>
              </a:rPr>
              <a:t>Interv</a:t>
            </a:r>
            <a:r>
              <a:rPr lang="en-US" sz="1200" dirty="0" smtClean="0">
                <a:latin typeface="Century Gothic" panose="020B0502020202020204" pitchFamily="34" charset="0"/>
              </a:rPr>
              <a:t> </a:t>
            </a:r>
            <a:r>
              <a:rPr lang="en-US" sz="1200" dirty="0" err="1" smtClean="0">
                <a:latin typeface="Century Gothic" panose="020B0502020202020204" pitchFamily="34" charset="0"/>
              </a:rPr>
              <a:t>Radiol</a:t>
            </a:r>
            <a:r>
              <a:rPr lang="en-US" sz="1200" dirty="0" smtClean="0">
                <a:latin typeface="Century Gothic" panose="020B0502020202020204" pitchFamily="34" charset="0"/>
              </a:rPr>
              <a:t>, 2008</a:t>
            </a:r>
            <a:endParaRPr lang="en-US" sz="1200" dirty="0">
              <a:latin typeface="Century Gothic" panose="020B0502020202020204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5856" y="2630128"/>
            <a:ext cx="5846200" cy="3869502"/>
          </a:xfrm>
          <a:prstGeom prst="rect">
            <a:avLst/>
          </a:prstGeom>
        </p:spPr>
      </p:pic>
      <p:sp>
        <p:nvSpPr>
          <p:cNvPr id="14342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179512" y="1412776"/>
            <a:ext cx="3672408" cy="3037396"/>
          </a:xfrm>
        </p:spPr>
        <p:txBody>
          <a:bodyPr/>
          <a:lstStyle/>
          <a:p>
            <a:pPr marL="0" indent="0">
              <a:buNone/>
            </a:pPr>
            <a:r>
              <a:rPr lang="en-US" sz="2400" noProof="0" dirty="0" smtClean="0">
                <a:latin typeface="Century Gothic" pitchFamily="34" charset="0"/>
              </a:rPr>
              <a:t>Image-based guidance systems</a:t>
            </a:r>
            <a:r>
              <a:rPr lang="en-US" sz="2400" baseline="30000" noProof="0" dirty="0" smtClean="0">
                <a:latin typeface="Century Gothic" pitchFamily="34" charset="0"/>
              </a:rPr>
              <a:t>1</a:t>
            </a:r>
            <a:r>
              <a:rPr lang="en-US" sz="2400" noProof="0" dirty="0" smtClean="0">
                <a:latin typeface="Century Gothic" pitchFamily="34" charset="0"/>
              </a:rPr>
              <a:t> </a:t>
            </a:r>
          </a:p>
          <a:p>
            <a:r>
              <a:rPr lang="en-US" sz="2400" noProof="0" dirty="0" smtClean="0">
                <a:latin typeface="Century Gothic" pitchFamily="34" charset="0"/>
              </a:rPr>
              <a:t>Speed-up intervention time</a:t>
            </a:r>
          </a:p>
          <a:p>
            <a:r>
              <a:rPr lang="en-US" sz="2400" noProof="0" dirty="0" smtClean="0">
                <a:latin typeface="Century Gothic" pitchFamily="34" charset="0"/>
              </a:rPr>
              <a:t>Increase precision and confidence in the IR suite</a:t>
            </a:r>
            <a:endParaRPr lang="en-US" sz="2400" dirty="0" smtClean="0">
              <a:latin typeface="Century Gothic" pitchFamily="34" charset="0"/>
            </a:endParaRPr>
          </a:p>
        </p:txBody>
      </p:sp>
      <p:sp>
        <p:nvSpPr>
          <p:cNvPr id="4" name="Trapezoid 3"/>
          <p:cNvSpPr/>
          <p:nvPr/>
        </p:nvSpPr>
        <p:spPr bwMode="auto">
          <a:xfrm rot="21317385">
            <a:off x="4210244" y="1832902"/>
            <a:ext cx="3387415" cy="3039635"/>
          </a:xfrm>
          <a:prstGeom prst="trapezoid">
            <a:avLst>
              <a:gd name="adj" fmla="val 27130"/>
            </a:avLst>
          </a:prstGeom>
          <a:gradFill flip="none" rotWithShape="1">
            <a:gsLst>
              <a:gs pos="75000">
                <a:schemeClr val="lt1">
                  <a:shade val="30000"/>
                  <a:satMod val="115000"/>
                  <a:alpha val="0"/>
                </a:schemeClr>
              </a:gs>
              <a:gs pos="8000">
                <a:schemeClr val="lt1">
                  <a:shade val="67500"/>
                  <a:satMod val="115000"/>
                </a:schemeClr>
              </a:gs>
              <a:gs pos="0">
                <a:schemeClr val="lt1">
                  <a:shade val="100000"/>
                  <a:satMod val="115000"/>
                </a:schemeClr>
              </a:gs>
            </a:gsLst>
            <a:lin ang="5400000" scaled="1"/>
            <a:tileRect/>
          </a:gradFill>
          <a:ln>
            <a:noFill/>
            <a:headEnd type="none" w="med" len="med"/>
            <a:tailEnd type="none" w="med" len="med"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pic>
        <p:nvPicPr>
          <p:cNvPr id="1026" name="Picture 2" descr="Camera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67" t="21092" r="8156" b="39877"/>
          <a:stretch>
            <a:fillRect/>
          </a:stretch>
        </p:blipFill>
        <p:spPr bwMode="auto">
          <a:xfrm>
            <a:off x="4624726" y="1449120"/>
            <a:ext cx="2536487" cy="8775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in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CCCCCC"/>
                  </a:outerShdw>
                </a:effectLst>
              </a14:hiddenEffects>
            </a:ext>
          </a:extLst>
        </p:spPr>
      </p:pic>
      <p:sp>
        <p:nvSpPr>
          <p:cNvPr id="10" name="Rectangle 5"/>
          <p:cNvSpPr txBox="1">
            <a:spLocks noChangeArrowheads="1"/>
          </p:cNvSpPr>
          <p:nvPr/>
        </p:nvSpPr>
        <p:spPr bwMode="auto">
          <a:xfrm>
            <a:off x="198850" y="4509120"/>
            <a:ext cx="3390544" cy="18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419100" indent="-419100" algn="l" rtl="0" eaLnBrk="1" fontAlgn="base" hangingPunct="1">
              <a:lnSpc>
                <a:spcPct val="95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Arial" pitchFamily="34" charset="0"/>
              <a:buChar char="&gt;"/>
              <a:defRPr sz="2200">
                <a:solidFill>
                  <a:srgbClr val="333333"/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  <a:lvl2pPr marL="838200" indent="-381000" algn="l" rtl="0" eaLnBrk="1" fontAlgn="base" hangingPunct="1">
              <a:lnSpc>
                <a:spcPct val="95000"/>
              </a:lnSpc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—"/>
              <a:defRPr sz="2000">
                <a:solidFill>
                  <a:srgbClr val="333333"/>
                </a:solidFill>
                <a:latin typeface="Century Gothic" panose="020B0502020202020204" pitchFamily="34" charset="0"/>
              </a:defRPr>
            </a:lvl2pPr>
            <a:lvl3pPr marL="1295400" indent="-381000" algn="l" rtl="0" eaLnBrk="1" fontAlgn="base" hangingPunct="1">
              <a:lnSpc>
                <a:spcPct val="95000"/>
              </a:lnSpc>
              <a:spcBef>
                <a:spcPct val="20000"/>
              </a:spcBef>
              <a:spcAft>
                <a:spcPct val="0"/>
              </a:spcAft>
              <a:buSzPct val="85000"/>
              <a:buFont typeface="Arial" pitchFamily="34" charset="0"/>
              <a:buChar char="–"/>
              <a:defRPr>
                <a:solidFill>
                  <a:srgbClr val="333333"/>
                </a:solidFill>
                <a:latin typeface="Century Gothic" panose="020B0502020202020204" pitchFamily="34" charset="0"/>
              </a:defRPr>
            </a:lvl3pPr>
            <a:lvl4pPr marL="1714500" indent="-381000" algn="l" rtl="0" eaLnBrk="1" fontAlgn="base" hangingPunct="1">
              <a:lnSpc>
                <a:spcPct val="95000"/>
              </a:lnSpc>
              <a:spcBef>
                <a:spcPct val="20000"/>
              </a:spcBef>
              <a:spcAft>
                <a:spcPct val="0"/>
              </a:spcAft>
              <a:buSzPct val="85000"/>
              <a:buFont typeface="Arial" pitchFamily="34" charset="0"/>
              <a:buChar char="–"/>
              <a:defRPr>
                <a:solidFill>
                  <a:srgbClr val="333333"/>
                </a:solidFill>
                <a:latin typeface="Century Gothic" panose="020B0502020202020204" pitchFamily="34" charset="0"/>
              </a:defRPr>
            </a:lvl4pPr>
            <a:lvl5pPr marL="2133600" indent="-381000" algn="l" rtl="0" eaLnBrk="1" fontAlgn="base" hangingPunct="1">
              <a:lnSpc>
                <a:spcPct val="95000"/>
              </a:lnSpc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85000"/>
              <a:buFont typeface="Arial" pitchFamily="34" charset="0"/>
              <a:buChar char="–"/>
              <a:defRPr>
                <a:solidFill>
                  <a:srgbClr val="333333"/>
                </a:solidFill>
                <a:latin typeface="Century Gothic" panose="020B0502020202020204" pitchFamily="34" charset="0"/>
              </a:defRPr>
            </a:lvl5pPr>
            <a:lvl6pPr marL="2590800" indent="-381000" algn="l" rtl="0" eaLnBrk="1" fontAlgn="base" hangingPunct="1">
              <a:lnSpc>
                <a:spcPct val="95000"/>
              </a:lnSpc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85000"/>
              <a:buFont typeface="Arial" charset="0"/>
              <a:buChar char="–"/>
              <a:defRPr>
                <a:solidFill>
                  <a:srgbClr val="333333"/>
                </a:solidFill>
                <a:latin typeface="+mn-lt"/>
              </a:defRPr>
            </a:lvl6pPr>
            <a:lvl7pPr marL="3048000" indent="-381000" algn="l" rtl="0" eaLnBrk="1" fontAlgn="base" hangingPunct="1">
              <a:lnSpc>
                <a:spcPct val="95000"/>
              </a:lnSpc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85000"/>
              <a:buFont typeface="Arial" charset="0"/>
              <a:buChar char="–"/>
              <a:defRPr>
                <a:solidFill>
                  <a:srgbClr val="333333"/>
                </a:solidFill>
                <a:latin typeface="+mn-lt"/>
              </a:defRPr>
            </a:lvl7pPr>
            <a:lvl8pPr marL="3505200" indent="-381000" algn="l" rtl="0" eaLnBrk="1" fontAlgn="base" hangingPunct="1">
              <a:lnSpc>
                <a:spcPct val="95000"/>
              </a:lnSpc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85000"/>
              <a:buFont typeface="Arial" charset="0"/>
              <a:buChar char="–"/>
              <a:defRPr>
                <a:solidFill>
                  <a:srgbClr val="333333"/>
                </a:solidFill>
                <a:latin typeface="+mn-lt"/>
              </a:defRPr>
            </a:lvl8pPr>
            <a:lvl9pPr marL="3962400" indent="-381000" algn="l" rtl="0" eaLnBrk="1" fontAlgn="base" hangingPunct="1">
              <a:lnSpc>
                <a:spcPct val="95000"/>
              </a:lnSpc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85000"/>
              <a:buFont typeface="Arial" charset="0"/>
              <a:buChar char="–"/>
              <a:defRPr>
                <a:solidFill>
                  <a:srgbClr val="333333"/>
                </a:solidFill>
                <a:latin typeface="+mn-lt"/>
              </a:defRPr>
            </a:lvl9pPr>
          </a:lstStyle>
          <a:p>
            <a:pPr marL="457200" lvl="1" indent="0">
              <a:buNone/>
            </a:pPr>
            <a:endParaRPr lang="en-GB" kern="0" dirty="0" smtClean="0"/>
          </a:p>
          <a:p>
            <a:r>
              <a:rPr lang="en-GB" kern="0" dirty="0" smtClean="0"/>
              <a:t>Deficits</a:t>
            </a:r>
          </a:p>
          <a:p>
            <a:pPr lvl="1"/>
            <a:r>
              <a:rPr lang="en-GB" kern="0" dirty="0" smtClean="0"/>
              <a:t>Soft tissue deformation</a:t>
            </a:r>
          </a:p>
          <a:p>
            <a:pPr lvl="1"/>
            <a:r>
              <a:rPr lang="en-GB" kern="0" dirty="0" smtClean="0"/>
              <a:t>Organ movement</a:t>
            </a:r>
          </a:p>
        </p:txBody>
      </p:sp>
    </p:spTree>
    <p:extLst>
      <p:ext uri="{BB962C8B-B14F-4D97-AF65-F5344CB8AC3E}">
        <p14:creationId xmlns:p14="http://schemas.microsoft.com/office/powerpoint/2010/main" val="7161865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0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fld id="{CB02F75A-EA28-4359-8025-12125A796D65}" type="slidenum">
              <a:rPr lang="de-CH" sz="1200" smtClean="0">
                <a:latin typeface="Century Gothic" panose="020B0502020202020204" pitchFamily="34" charset="0"/>
              </a:rPr>
              <a:pPr/>
              <a:t>8</a:t>
            </a:fld>
            <a:endParaRPr lang="de-CH" sz="1400" dirty="0" smtClean="0">
              <a:latin typeface="Century Gothic" panose="020B0502020202020204" pitchFamily="34" charset="0"/>
            </a:endParaRPr>
          </a:p>
        </p:txBody>
      </p:sp>
      <p:sp>
        <p:nvSpPr>
          <p:cNvPr id="14341" name="Rectangle 2"/>
          <p:cNvSpPr>
            <a:spLocks noGrp="1" noChangeArrowheads="1"/>
          </p:cNvSpPr>
          <p:nvPr>
            <p:ph type="title"/>
          </p:nvPr>
        </p:nvSpPr>
        <p:spPr>
          <a:xfrm>
            <a:off x="539750" y="647700"/>
            <a:ext cx="5616426" cy="817563"/>
          </a:xfrm>
        </p:spPr>
        <p:txBody>
          <a:bodyPr/>
          <a:lstStyle/>
          <a:p>
            <a:pPr eaLnBrk="1" hangingPunct="1"/>
            <a:r>
              <a:rPr lang="en-US" noProof="0" dirty="0" smtClean="0">
                <a:latin typeface="Century Gothic" pitchFamily="34" charset="0"/>
              </a:rPr>
              <a:t>Liver - the most movable abdominal organ</a:t>
            </a:r>
          </a:p>
        </p:txBody>
      </p:sp>
      <p:sp>
        <p:nvSpPr>
          <p:cNvPr id="14342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179512" y="1714488"/>
            <a:ext cx="8607330" cy="994432"/>
          </a:xfrm>
        </p:spPr>
        <p:txBody>
          <a:bodyPr/>
          <a:lstStyle/>
          <a:p>
            <a:r>
              <a:rPr lang="en-US" sz="1800" dirty="0" smtClean="0">
                <a:latin typeface="Century Gothic" pitchFamily="34" charset="0"/>
              </a:rPr>
              <a:t>Directly connected to the diaphragm</a:t>
            </a:r>
          </a:p>
          <a:p>
            <a:r>
              <a:rPr lang="en-US" sz="1800" noProof="0" dirty="0" smtClean="0">
                <a:latin typeface="Century Gothic" pitchFamily="34" charset="0"/>
              </a:rPr>
              <a:t>Breathing</a:t>
            </a:r>
            <a:r>
              <a:rPr lang="en-US" sz="1800" dirty="0" smtClean="0">
                <a:latin typeface="Century Gothic" pitchFamily="34" charset="0"/>
              </a:rPr>
              <a:t>-dependent m</a:t>
            </a:r>
            <a:r>
              <a:rPr lang="en-US" sz="1800" noProof="0" dirty="0" err="1" smtClean="0">
                <a:latin typeface="Century Gothic" pitchFamily="34" charset="0"/>
              </a:rPr>
              <a:t>ultidimensional</a:t>
            </a:r>
            <a:r>
              <a:rPr lang="en-US" sz="1800" noProof="0" dirty="0" smtClean="0">
                <a:latin typeface="Century Gothic" pitchFamily="34" charset="0"/>
              </a:rPr>
              <a:t> movement</a:t>
            </a:r>
            <a:r>
              <a:rPr lang="en-US" sz="1800" baseline="30000" noProof="0" dirty="0" smtClean="0">
                <a:latin typeface="Century Gothic" pitchFamily="34" charset="0"/>
              </a:rPr>
              <a:t>1</a:t>
            </a:r>
          </a:p>
          <a:p>
            <a:r>
              <a:rPr lang="en-US" sz="1800" dirty="0" smtClean="0">
                <a:latin typeface="Century Gothic" pitchFamily="34" charset="0"/>
              </a:rPr>
              <a:t>Soft tissue deformation</a:t>
            </a:r>
            <a:r>
              <a:rPr lang="en-US" sz="1800" baseline="30000" dirty="0" smtClean="0">
                <a:latin typeface="Century Gothic" pitchFamily="34" charset="0"/>
              </a:rPr>
              <a:t>2</a:t>
            </a:r>
            <a:r>
              <a:rPr lang="en-US" sz="1800" noProof="0" dirty="0" smtClean="0">
                <a:latin typeface="Century Gothic" pitchFamily="34" charset="0"/>
              </a:rPr>
              <a:t> </a:t>
            </a:r>
          </a:p>
        </p:txBody>
      </p:sp>
      <p:sp>
        <p:nvSpPr>
          <p:cNvPr id="7" name="Rectangle 6"/>
          <p:cNvSpPr/>
          <p:nvPr/>
        </p:nvSpPr>
        <p:spPr>
          <a:xfrm>
            <a:off x="107950" y="6271439"/>
            <a:ext cx="713283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baseline="30000" dirty="0" smtClean="0">
                <a:latin typeface="Century Gothic" panose="020B0502020202020204" pitchFamily="34" charset="0"/>
              </a:rPr>
              <a:t>1</a:t>
            </a:r>
            <a:r>
              <a:rPr lang="en-US" sz="1200" dirty="0" smtClean="0">
                <a:latin typeface="Century Gothic" panose="020B0502020202020204" pitchFamily="34" charset="0"/>
              </a:rPr>
              <a:t>M. Clifford et al., </a:t>
            </a:r>
            <a:r>
              <a:rPr lang="en-US" sz="1200" i="1" dirty="0" smtClean="0">
                <a:latin typeface="Century Gothic" panose="020B0502020202020204" pitchFamily="34" charset="0"/>
              </a:rPr>
              <a:t>Computer Aided Surgery</a:t>
            </a:r>
            <a:r>
              <a:rPr lang="en-US" sz="1200" dirty="0" smtClean="0">
                <a:latin typeface="Century Gothic" panose="020B0502020202020204" pitchFamily="34" charset="0"/>
              </a:rPr>
              <a:t>, 2002</a:t>
            </a:r>
          </a:p>
          <a:p>
            <a:r>
              <a:rPr lang="en-US" sz="1200" baseline="30000" dirty="0" smtClean="0">
                <a:latin typeface="Century Gothic" panose="020B0502020202020204" pitchFamily="34" charset="0"/>
              </a:rPr>
              <a:t>2</a:t>
            </a:r>
            <a:r>
              <a:rPr lang="en-US" sz="1200" dirty="0" smtClean="0">
                <a:latin typeface="Century Gothic" panose="020B0502020202020204" pitchFamily="34" charset="0"/>
              </a:rPr>
              <a:t>N. Kang et </a:t>
            </a:r>
            <a:r>
              <a:rPr lang="en-US" sz="1200" dirty="0">
                <a:latin typeface="Century Gothic" panose="020B0502020202020204" pitchFamily="34" charset="0"/>
              </a:rPr>
              <a:t>al., </a:t>
            </a:r>
            <a:r>
              <a:rPr lang="en-US" sz="1200" i="1" dirty="0">
                <a:latin typeface="Century Gothic" panose="020B0502020202020204" pitchFamily="34" charset="0"/>
              </a:rPr>
              <a:t>Computer Graphics and </a:t>
            </a:r>
            <a:r>
              <a:rPr lang="en-US" sz="1200" i="1" dirty="0" smtClean="0">
                <a:latin typeface="Century Gothic" panose="020B0502020202020204" pitchFamily="34" charset="0"/>
              </a:rPr>
              <a:t>Applications</a:t>
            </a:r>
            <a:r>
              <a:rPr lang="en-US" sz="1200" dirty="0" smtClean="0">
                <a:latin typeface="Century Gothic" panose="020B0502020202020204" pitchFamily="34" charset="0"/>
              </a:rPr>
              <a:t>, 2012 </a:t>
            </a:r>
            <a:endParaRPr lang="en-US" sz="1200" dirty="0">
              <a:latin typeface="Century Gothic" panose="020B050202020202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106190" y="2972693"/>
            <a:ext cx="185018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CH" dirty="0" smtClean="0">
                <a:latin typeface="Century Gothic" panose="020B0502020202020204" pitchFamily="34" charset="0"/>
              </a:rPr>
              <a:t>13 – 39 mm</a:t>
            </a:r>
            <a:endParaRPr lang="en-US" dirty="0">
              <a:latin typeface="Century Gothic" panose="020B0502020202020204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937916" y="4710335"/>
            <a:ext cx="168026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CH" dirty="0" smtClean="0">
                <a:latin typeface="Century Gothic" panose="020B0502020202020204" pitchFamily="34" charset="0"/>
              </a:rPr>
              <a:t>1 – 12 mm</a:t>
            </a:r>
            <a:endParaRPr lang="en-US" dirty="0">
              <a:latin typeface="Century Gothic" panose="020B0502020202020204" pitchFamily="34" charset="0"/>
            </a:endParaRPr>
          </a:p>
        </p:txBody>
      </p:sp>
      <p:sp>
        <p:nvSpPr>
          <p:cNvPr id="4" name="Quad Arrow 3"/>
          <p:cNvSpPr/>
          <p:nvPr/>
        </p:nvSpPr>
        <p:spPr bwMode="auto">
          <a:xfrm rot="5400000">
            <a:off x="5737586" y="3585909"/>
            <a:ext cx="2008534" cy="1566079"/>
          </a:xfrm>
          <a:prstGeom prst="quadArrow">
            <a:avLst>
              <a:gd name="adj1" fmla="val 9780"/>
              <a:gd name="adj2" fmla="val 15231"/>
              <a:gd name="adj3" fmla="val 22500"/>
            </a:avLst>
          </a:prstGeom>
          <a:ln>
            <a:headEnd type="none" w="med" len="med"/>
            <a:tailEnd type="none" w="med" len="med"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" name="Left-Right Arrow 5"/>
          <p:cNvSpPr/>
          <p:nvPr/>
        </p:nvSpPr>
        <p:spPr bwMode="auto">
          <a:xfrm rot="18678236">
            <a:off x="6164147" y="4154596"/>
            <a:ext cx="1194164" cy="407255"/>
          </a:xfrm>
          <a:prstGeom prst="leftRightArrow">
            <a:avLst>
              <a:gd name="adj1" fmla="val 42081"/>
              <a:gd name="adj2" fmla="val 50000"/>
            </a:avLst>
          </a:prstGeom>
          <a:ln>
            <a:headEnd type="none" w="med" len="med"/>
            <a:tailEnd type="none" w="med" len="med"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458136" y="4077072"/>
            <a:ext cx="151035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CH" dirty="0" smtClean="0">
                <a:latin typeface="Century Gothic" panose="020B0502020202020204" pitchFamily="34" charset="0"/>
              </a:rPr>
              <a:t>1 – 3 mm</a:t>
            </a:r>
            <a:endParaRPr lang="en-US" dirty="0">
              <a:latin typeface="Century Gothic" panose="020B0502020202020204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137269" y="5655889"/>
            <a:ext cx="120257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CH" dirty="0" smtClean="0">
                <a:latin typeface="Century Gothic" panose="020B0502020202020204" pitchFamily="34" charset="0"/>
              </a:rPr>
              <a:t>~6 mm</a:t>
            </a:r>
            <a:endParaRPr lang="en-US" dirty="0">
              <a:latin typeface="Century Gothic" panose="020B0502020202020204" pitchFamily="34" charset="0"/>
            </a:endParaRPr>
          </a:p>
        </p:txBody>
      </p:sp>
      <p:pic>
        <p:nvPicPr>
          <p:cNvPr id="8" name="MovingKidney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98985" y="3040064"/>
            <a:ext cx="4671705" cy="262783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5" name="Rectangle 14"/>
          <p:cNvSpPr/>
          <p:nvPr/>
        </p:nvSpPr>
        <p:spPr>
          <a:xfrm>
            <a:off x="198985" y="5722043"/>
            <a:ext cx="4012975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 smtClean="0">
                <a:solidFill>
                  <a:srgbClr val="000000"/>
                </a:solidFill>
                <a:latin typeface="Century Gothic" panose="020B0502020202020204" pitchFamily="34" charset="0"/>
                <a:ea typeface="Times New Roman" panose="02020603050405020304" pitchFamily="18" charset="0"/>
              </a:rPr>
              <a:t>Courtesy </a:t>
            </a:r>
            <a:r>
              <a:rPr lang="en-US" sz="1200" dirty="0">
                <a:solidFill>
                  <a:srgbClr val="000000"/>
                </a:solidFill>
                <a:latin typeface="Century Gothic" panose="020B0502020202020204" pitchFamily="34" charset="0"/>
                <a:ea typeface="Times New Roman" panose="02020603050405020304" pitchFamily="18" charset="0"/>
              </a:rPr>
              <a:t>of Maryam Seif, AMSM-University of Bern </a:t>
            </a:r>
            <a:endParaRPr lang="en-US" sz="1200" dirty="0">
              <a:latin typeface="Century Gothic" panose="020B0502020202020204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422" t="2080" r="1693"/>
          <a:stretch/>
        </p:blipFill>
        <p:spPr>
          <a:xfrm>
            <a:off x="4975018" y="2972693"/>
            <a:ext cx="3925796" cy="26502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28592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3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5" dur="13823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43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43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51" repeatCount="indefinite" fill="hold" display="0">
                  <p:stCondLst>
                    <p:cond delay="indefinite"/>
                  </p:stCondLst>
                </p:cTn>
                <p:tgtEl>
                  <p:spTgt spid="8"/>
                </p:tgtEl>
              </p:cMediaNode>
            </p:video>
          </p:childTnLst>
        </p:cTn>
      </p:par>
    </p:tnLst>
    <p:bldLst>
      <p:bldP spid="14342" grpId="0" build="p"/>
      <p:bldP spid="5" grpId="0"/>
      <p:bldP spid="11" grpId="0"/>
      <p:bldP spid="4" grpId="0" animBg="1"/>
      <p:bldP spid="6" grpId="0" animBg="1"/>
      <p:bldP spid="13" grpId="0"/>
      <p:bldP spid="14" grpId="0"/>
      <p:bldP spid="1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Century Gothic" pitchFamily="34" charset="0"/>
              </a:rPr>
              <a:t>Aim of this </a:t>
            </a:r>
            <a:r>
              <a:rPr lang="en-US" dirty="0" smtClean="0">
                <a:latin typeface="Century Gothic" pitchFamily="34" charset="0"/>
              </a:rPr>
              <a:t>work</a:t>
            </a:r>
            <a:endParaRPr lang="en-US" dirty="0">
              <a:latin typeface="Century Gothic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dirty="0" smtClean="0">
                <a:latin typeface="Century Gothic" pitchFamily="34" charset="0"/>
              </a:rPr>
              <a:t>Develop a working, clinically applicable solution for minimally invasive thermal ablations on the liver that targets:</a:t>
            </a:r>
          </a:p>
          <a:p>
            <a:pPr lvl="1"/>
            <a:r>
              <a:rPr lang="en-US" sz="2600" dirty="0" smtClean="0">
                <a:latin typeface="Century Gothic" pitchFamily="34" charset="0"/>
              </a:rPr>
              <a:t>Soft tissue deformation</a:t>
            </a:r>
          </a:p>
          <a:p>
            <a:pPr lvl="1"/>
            <a:r>
              <a:rPr lang="en-US" sz="2600" dirty="0" smtClean="0">
                <a:latin typeface="Century Gothic" pitchFamily="34" charset="0"/>
              </a:rPr>
              <a:t>Real time patient tracking</a:t>
            </a:r>
          </a:p>
          <a:p>
            <a:pPr lvl="1"/>
            <a:r>
              <a:rPr lang="en-US" sz="2600" dirty="0" smtClean="0">
                <a:latin typeface="Century Gothic" pitchFamily="34" charset="0"/>
              </a:rPr>
              <a:t>Needle bending</a:t>
            </a:r>
            <a:endParaRPr lang="en-US" sz="2600" dirty="0" smtClean="0">
              <a:latin typeface="Century Gothic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013D907-EA37-4996-BE56-8DA0B64ACF8D}" type="slidenum">
              <a:rPr lang="de-CH" smtClean="0"/>
              <a:pPr>
                <a:defRPr/>
              </a:pPr>
              <a:t>9</a:t>
            </a:fld>
            <a:endParaRPr lang="de-CH" sz="1400"/>
          </a:p>
        </p:txBody>
      </p:sp>
    </p:spTree>
    <p:extLst>
      <p:ext uri="{BB962C8B-B14F-4D97-AF65-F5344CB8AC3E}">
        <p14:creationId xmlns:p14="http://schemas.microsoft.com/office/powerpoint/2010/main" val="15438754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GoodTemplatePresentation">
  <a:themeElements>
    <a:clrScheme name="">
      <a:dk1>
        <a:srgbClr val="000000"/>
      </a:dk1>
      <a:lt1>
        <a:srgbClr val="FFFFFF"/>
      </a:lt1>
      <a:dk2>
        <a:srgbClr val="000000"/>
      </a:dk2>
      <a:lt2>
        <a:srgbClr val="F6F6F6"/>
      </a:lt2>
      <a:accent1>
        <a:srgbClr val="E1EBF5"/>
      </a:accent1>
      <a:accent2>
        <a:srgbClr val="9CBDDE"/>
      </a:accent2>
      <a:accent3>
        <a:srgbClr val="FFFFFF"/>
      </a:accent3>
      <a:accent4>
        <a:srgbClr val="000000"/>
      </a:accent4>
      <a:accent5>
        <a:srgbClr val="EEF3F9"/>
      </a:accent5>
      <a:accent6>
        <a:srgbClr val="8DABC9"/>
      </a:accent6>
      <a:hlink>
        <a:srgbClr val="DF2046"/>
      </a:hlink>
      <a:folHlink>
        <a:srgbClr val="996670"/>
      </a:folHlink>
    </a:clrScheme>
    <a:fontScheme name="LPN ARTORG_powerpoint_scree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CH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CH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LPN ARTORG_powerpoint_scree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GoodTemplatePresentation</Template>
  <TotalTime>635</TotalTime>
  <Words>507</Words>
  <Application>Microsoft Office PowerPoint</Application>
  <PresentationFormat>On-screen Show (4:3)</PresentationFormat>
  <Paragraphs>201</Paragraphs>
  <Slides>14</Slides>
  <Notes>11</Notes>
  <HiddenSlides>0</HiddenSlides>
  <MMClips>3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5" baseType="lpstr">
      <vt:lpstr>GoodTemplatePresentation</vt:lpstr>
      <vt:lpstr>Navigation System for Interventional Radiology (IR)  Summer School, Montpellier, 2013</vt:lpstr>
      <vt:lpstr>Thermal ablation </vt:lpstr>
      <vt:lpstr>Thermal ablation </vt:lpstr>
      <vt:lpstr>Thermal ablation </vt:lpstr>
      <vt:lpstr>Thermal ablation </vt:lpstr>
      <vt:lpstr>Thermal ablation </vt:lpstr>
      <vt:lpstr>Navigated thermal ablation</vt:lpstr>
      <vt:lpstr>Liver - the most movable abdominal organ</vt:lpstr>
      <vt:lpstr>Aim of this work</vt:lpstr>
      <vt:lpstr>Navigation system for interventional procedures1, 2</vt:lpstr>
      <vt:lpstr>Clinical trail (n = 20)</vt:lpstr>
      <vt:lpstr>High frequancy jet ventilation</vt:lpstr>
      <vt:lpstr>Accuracy Evaluation: Results</vt:lpstr>
      <vt:lpstr>Next steps</vt:lpstr>
    </vt:vector>
  </TitlesOfParts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Navigated intra-operative interstitial HDR-Brachytherapy (HDR-IOBT) and interventional radiology (IR)</dc:title>
  <dc:creator>Grzesiek</dc:creator>
  <cp:lastModifiedBy>Grzegorz Toporek</cp:lastModifiedBy>
  <cp:revision>474</cp:revision>
  <cp:lastPrinted>2012-06-21T16:24:10Z</cp:lastPrinted>
  <dcterms:created xsi:type="dcterms:W3CDTF">2013-05-23T06:55:21Z</dcterms:created>
  <dcterms:modified xsi:type="dcterms:W3CDTF">2013-09-05T12:06:10Z</dcterms:modified>
</cp:coreProperties>
</file>